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handoutMasterIdLst>
    <p:handoutMasterId r:id="rId37"/>
  </p:handoutMasterIdLst>
  <p:sldIdLst>
    <p:sldId id="256" r:id="rId2"/>
    <p:sldId id="347" r:id="rId3"/>
    <p:sldId id="363" r:id="rId4"/>
    <p:sldId id="418" r:id="rId5"/>
    <p:sldId id="372" r:id="rId6"/>
    <p:sldId id="392" r:id="rId7"/>
    <p:sldId id="395" r:id="rId8"/>
    <p:sldId id="405" r:id="rId9"/>
    <p:sldId id="375" r:id="rId10"/>
    <p:sldId id="397" r:id="rId11"/>
    <p:sldId id="419" r:id="rId12"/>
    <p:sldId id="420" r:id="rId13"/>
    <p:sldId id="374" r:id="rId14"/>
    <p:sldId id="376" r:id="rId15"/>
    <p:sldId id="406" r:id="rId16"/>
    <p:sldId id="402" r:id="rId17"/>
    <p:sldId id="383" r:id="rId18"/>
    <p:sldId id="408" r:id="rId19"/>
    <p:sldId id="421" r:id="rId20"/>
    <p:sldId id="424" r:id="rId21"/>
    <p:sldId id="409" r:id="rId22"/>
    <p:sldId id="423" r:id="rId23"/>
    <p:sldId id="407" r:id="rId24"/>
    <p:sldId id="404" r:id="rId25"/>
    <p:sldId id="390" r:id="rId26"/>
    <p:sldId id="410" r:id="rId27"/>
    <p:sldId id="411" r:id="rId28"/>
    <p:sldId id="415" r:id="rId29"/>
    <p:sldId id="425" r:id="rId30"/>
    <p:sldId id="414" r:id="rId31"/>
    <p:sldId id="413" r:id="rId32"/>
    <p:sldId id="416" r:id="rId33"/>
    <p:sldId id="426" r:id="rId34"/>
    <p:sldId id="412" r:id="rId35"/>
  </p:sldIdLst>
  <p:sldSz cx="9144000" cy="6858000" type="screen4x3"/>
  <p:notesSz cx="9774238" cy="6724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19" autoAdjust="0"/>
  </p:normalViewPr>
  <p:slideViewPr>
    <p:cSldViewPr>
      <p:cViewPr varScale="1">
        <p:scale>
          <a:sx n="92" d="100"/>
          <a:sy n="92" d="100"/>
        </p:scale>
        <p:origin x="21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0057E-CEB2-4372-8305-46D1F1C20A8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55EC3C-45D8-436E-BC19-DD62DCEB89C7}">
      <dgm:prSet/>
      <dgm:spPr/>
      <dgm:t>
        <a:bodyPr/>
        <a:lstStyle/>
        <a:p>
          <a:r>
            <a:rPr lang="en-US" dirty="0" err="1"/>
            <a:t>Onderdelen</a:t>
          </a:r>
          <a:r>
            <a:rPr lang="en-US" dirty="0"/>
            <a:t>:</a:t>
          </a:r>
        </a:p>
      </dgm:t>
    </dgm:pt>
    <dgm:pt modelId="{221455E1-CEAE-4559-89B4-EA73CF65E34B}" type="parTrans" cxnId="{D5754B8A-DF3C-41E0-B16A-1E5E97E08971}">
      <dgm:prSet/>
      <dgm:spPr/>
      <dgm:t>
        <a:bodyPr/>
        <a:lstStyle/>
        <a:p>
          <a:endParaRPr lang="en-US"/>
        </a:p>
      </dgm:t>
    </dgm:pt>
    <dgm:pt modelId="{7827F4B3-EFD8-4A8A-AED5-5514E104E13F}" type="sibTrans" cxnId="{D5754B8A-DF3C-41E0-B16A-1E5E97E08971}">
      <dgm:prSet/>
      <dgm:spPr/>
      <dgm:t>
        <a:bodyPr/>
        <a:lstStyle/>
        <a:p>
          <a:endParaRPr lang="en-US"/>
        </a:p>
      </dgm:t>
    </dgm:pt>
    <dgm:pt modelId="{E6FE454F-58E1-4DDF-BE5D-DB133A03043A}">
      <dgm:prSet/>
      <dgm:spPr/>
      <dgm:t>
        <a:bodyPr/>
        <a:lstStyle/>
        <a:p>
          <a:r>
            <a:rPr lang="en-US"/>
            <a:t>Ori</a:t>
          </a:r>
          <a:r>
            <a:rPr lang="en-US">
              <a:latin typeface="Calibri" panose="020F0502020204030204" pitchFamily="34" charset="0"/>
              <a:cs typeface="Calibri" panose="020F0502020204030204" pitchFamily="34" charset="0"/>
            </a:rPr>
            <a:t>ë</a:t>
          </a:r>
          <a:r>
            <a:rPr lang="en-US"/>
            <a:t>ntatie op het thema</a:t>
          </a:r>
          <a:endParaRPr lang="en-US" dirty="0"/>
        </a:p>
      </dgm:t>
    </dgm:pt>
    <dgm:pt modelId="{4AFE2D19-D601-4CD2-BAC8-3D3C513B9B4B}" type="parTrans" cxnId="{98A40038-23D5-45DB-94B2-CE868073EF18}">
      <dgm:prSet/>
      <dgm:spPr/>
      <dgm:t>
        <a:bodyPr/>
        <a:lstStyle/>
        <a:p>
          <a:endParaRPr lang="en-US"/>
        </a:p>
      </dgm:t>
    </dgm:pt>
    <dgm:pt modelId="{709D33DC-A823-4DED-BFD1-68C6474C33E0}" type="sibTrans" cxnId="{98A40038-23D5-45DB-94B2-CE868073EF18}">
      <dgm:prSet/>
      <dgm:spPr/>
      <dgm:t>
        <a:bodyPr/>
        <a:lstStyle/>
        <a:p>
          <a:endParaRPr lang="en-US"/>
        </a:p>
      </dgm:t>
    </dgm:pt>
    <dgm:pt modelId="{ED50055C-19AB-4D27-B2FC-FD22BC4F9212}">
      <dgm:prSet/>
      <dgm:spPr/>
      <dgm:t>
        <a:bodyPr/>
        <a:lstStyle/>
        <a:p>
          <a:endParaRPr lang="en-US" dirty="0"/>
        </a:p>
      </dgm:t>
    </dgm:pt>
    <dgm:pt modelId="{BD13822F-E817-4F2F-9166-7A3925503B33}" type="parTrans" cxnId="{6E0AA8CB-8759-44A1-BFB6-80F58B15BB6B}">
      <dgm:prSet/>
      <dgm:spPr/>
      <dgm:t>
        <a:bodyPr/>
        <a:lstStyle/>
        <a:p>
          <a:endParaRPr lang="en-US"/>
        </a:p>
      </dgm:t>
    </dgm:pt>
    <dgm:pt modelId="{97C03A0A-A4B7-4C48-BEEF-9A77070AD4D2}" type="sibTrans" cxnId="{6E0AA8CB-8759-44A1-BFB6-80F58B15BB6B}">
      <dgm:prSet/>
      <dgm:spPr/>
      <dgm:t>
        <a:bodyPr/>
        <a:lstStyle/>
        <a:p>
          <a:endParaRPr lang="en-US"/>
        </a:p>
      </dgm:t>
    </dgm:pt>
    <dgm:pt modelId="{46DA991E-52E7-4D3A-A2D5-2D3D1582794E}">
      <dgm:prSet/>
      <dgm:spPr/>
      <dgm:t>
        <a:bodyPr/>
        <a:lstStyle/>
        <a:p>
          <a:r>
            <a:rPr lang="en-US"/>
            <a:t>Informatie verzamelen </a:t>
          </a:r>
          <a:endParaRPr lang="en-US" dirty="0"/>
        </a:p>
      </dgm:t>
    </dgm:pt>
    <dgm:pt modelId="{72F3EB49-B5BD-4C87-8026-A6F7DDADE198}" type="parTrans" cxnId="{3CF15495-3E65-4E4F-8344-97CBDACB5206}">
      <dgm:prSet/>
      <dgm:spPr/>
      <dgm:t>
        <a:bodyPr/>
        <a:lstStyle/>
        <a:p>
          <a:endParaRPr lang="en-US"/>
        </a:p>
      </dgm:t>
    </dgm:pt>
    <dgm:pt modelId="{622F9B86-5A8B-4632-B078-4B2C5C05CE56}" type="sibTrans" cxnId="{3CF15495-3E65-4E4F-8344-97CBDACB5206}">
      <dgm:prSet/>
      <dgm:spPr/>
      <dgm:t>
        <a:bodyPr/>
        <a:lstStyle/>
        <a:p>
          <a:endParaRPr lang="en-US"/>
        </a:p>
      </dgm:t>
    </dgm:pt>
    <dgm:pt modelId="{4C5A64E1-E65E-4132-8F14-3AACC7E9CE2C}">
      <dgm:prSet/>
      <dgm:spPr/>
      <dgm:t>
        <a:bodyPr/>
        <a:lstStyle/>
        <a:p>
          <a:endParaRPr lang="en-US" dirty="0"/>
        </a:p>
      </dgm:t>
    </dgm:pt>
    <dgm:pt modelId="{65581793-AD03-4CF2-B306-67BD60C625B6}" type="parTrans" cxnId="{DF0761FF-E956-4688-887D-6247598D7B31}">
      <dgm:prSet/>
      <dgm:spPr/>
      <dgm:t>
        <a:bodyPr/>
        <a:lstStyle/>
        <a:p>
          <a:endParaRPr lang="en-US"/>
        </a:p>
      </dgm:t>
    </dgm:pt>
    <dgm:pt modelId="{73F39A27-4C12-4236-9E54-ACA4DD29FC89}" type="sibTrans" cxnId="{DF0761FF-E956-4688-887D-6247598D7B31}">
      <dgm:prSet/>
      <dgm:spPr/>
      <dgm:t>
        <a:bodyPr/>
        <a:lstStyle/>
        <a:p>
          <a:endParaRPr lang="en-US"/>
        </a:p>
      </dgm:t>
    </dgm:pt>
    <dgm:pt modelId="{07D641CB-444C-443D-AAF7-433F89ABA4CA}">
      <dgm:prSet/>
      <dgm:spPr/>
      <dgm:t>
        <a:bodyPr/>
        <a:lstStyle/>
        <a:p>
          <a:r>
            <a:rPr lang="en-US"/>
            <a:t>Onderzoeksvraag en/of hypothese formuleren</a:t>
          </a:r>
          <a:endParaRPr lang="en-US" dirty="0"/>
        </a:p>
      </dgm:t>
    </dgm:pt>
    <dgm:pt modelId="{057560D5-AA77-4D35-8428-0BEBEDCE6ED0}" type="parTrans" cxnId="{3925BCA5-ECD4-45EB-84F1-CEAAF299B053}">
      <dgm:prSet/>
      <dgm:spPr/>
      <dgm:t>
        <a:bodyPr/>
        <a:lstStyle/>
        <a:p>
          <a:endParaRPr lang="en-US"/>
        </a:p>
      </dgm:t>
    </dgm:pt>
    <dgm:pt modelId="{84D8A76F-F318-4F06-9844-37B72F5B1A99}" type="sibTrans" cxnId="{3925BCA5-ECD4-45EB-84F1-CEAAF299B053}">
      <dgm:prSet/>
      <dgm:spPr/>
      <dgm:t>
        <a:bodyPr/>
        <a:lstStyle/>
        <a:p>
          <a:endParaRPr lang="en-US"/>
        </a:p>
      </dgm:t>
    </dgm:pt>
    <dgm:pt modelId="{7AAD534D-C7BD-48C2-9316-A84669B7A24C}" type="pres">
      <dgm:prSet presAssocID="{4060057E-CEB2-4372-8305-46D1F1C20A86}" presName="linear" presStyleCnt="0">
        <dgm:presLayoutVars>
          <dgm:animLvl val="lvl"/>
          <dgm:resizeHandles val="exact"/>
        </dgm:presLayoutVars>
      </dgm:prSet>
      <dgm:spPr/>
    </dgm:pt>
    <dgm:pt modelId="{3791CB70-EC79-427A-BC00-2C6EC732CF38}" type="pres">
      <dgm:prSet presAssocID="{4755EC3C-45D8-436E-BC19-DD62DCEB89C7}" presName="parentText" presStyleLbl="node1" presStyleIdx="0" presStyleCnt="4" custScaleY="82116">
        <dgm:presLayoutVars>
          <dgm:chMax val="0"/>
          <dgm:bulletEnabled val="1"/>
        </dgm:presLayoutVars>
      </dgm:prSet>
      <dgm:spPr/>
    </dgm:pt>
    <dgm:pt modelId="{3B858033-2153-411F-8579-B570B70194D2}" type="pres">
      <dgm:prSet presAssocID="{7827F4B3-EFD8-4A8A-AED5-5514E104E13F}" presName="spacer" presStyleCnt="0"/>
      <dgm:spPr/>
    </dgm:pt>
    <dgm:pt modelId="{4652EB46-416C-436A-A977-465927A6826D}" type="pres">
      <dgm:prSet presAssocID="{E6FE454F-58E1-4DDF-BE5D-DB133A03043A}" presName="parentText" presStyleLbl="node1" presStyleIdx="1" presStyleCnt="4">
        <dgm:presLayoutVars>
          <dgm:chMax val="0"/>
          <dgm:bulletEnabled val="1"/>
        </dgm:presLayoutVars>
      </dgm:prSet>
      <dgm:spPr/>
    </dgm:pt>
    <dgm:pt modelId="{0D6C1EB1-1DF6-41A3-A93D-43FD8F38B284}" type="pres">
      <dgm:prSet presAssocID="{E6FE454F-58E1-4DDF-BE5D-DB133A03043A}" presName="childText" presStyleLbl="revTx" presStyleIdx="0" presStyleCnt="2">
        <dgm:presLayoutVars>
          <dgm:bulletEnabled val="1"/>
        </dgm:presLayoutVars>
      </dgm:prSet>
      <dgm:spPr/>
    </dgm:pt>
    <dgm:pt modelId="{DFED8007-F65B-4BF6-8233-F0AB3D8D35B3}" type="pres">
      <dgm:prSet presAssocID="{46DA991E-52E7-4D3A-A2D5-2D3D1582794E}" presName="parentText" presStyleLbl="node1" presStyleIdx="2" presStyleCnt="4">
        <dgm:presLayoutVars>
          <dgm:chMax val="0"/>
          <dgm:bulletEnabled val="1"/>
        </dgm:presLayoutVars>
      </dgm:prSet>
      <dgm:spPr/>
    </dgm:pt>
    <dgm:pt modelId="{65F03F38-7C6E-48F5-80E6-9A25FCE040CF}" type="pres">
      <dgm:prSet presAssocID="{46DA991E-52E7-4D3A-A2D5-2D3D1582794E}" presName="childText" presStyleLbl="revTx" presStyleIdx="1" presStyleCnt="2">
        <dgm:presLayoutVars>
          <dgm:bulletEnabled val="1"/>
        </dgm:presLayoutVars>
      </dgm:prSet>
      <dgm:spPr/>
    </dgm:pt>
    <dgm:pt modelId="{AEBD1046-A169-46D3-91B9-578D672A12B3}" type="pres">
      <dgm:prSet presAssocID="{07D641CB-444C-443D-AAF7-433F89ABA4CA}" presName="parentText" presStyleLbl="node1" presStyleIdx="3" presStyleCnt="4">
        <dgm:presLayoutVars>
          <dgm:chMax val="0"/>
          <dgm:bulletEnabled val="1"/>
        </dgm:presLayoutVars>
      </dgm:prSet>
      <dgm:spPr/>
    </dgm:pt>
  </dgm:ptLst>
  <dgm:cxnLst>
    <dgm:cxn modelId="{5FEA0806-CCCF-4862-8F64-C8F4E2984054}" type="presOf" srcId="{4C5A64E1-E65E-4132-8F14-3AACC7E9CE2C}" destId="{65F03F38-7C6E-48F5-80E6-9A25FCE040CF}" srcOrd="0" destOrd="0" presId="urn:microsoft.com/office/officeart/2005/8/layout/vList2"/>
    <dgm:cxn modelId="{98A40038-23D5-45DB-94B2-CE868073EF18}" srcId="{4060057E-CEB2-4372-8305-46D1F1C20A86}" destId="{E6FE454F-58E1-4DDF-BE5D-DB133A03043A}" srcOrd="1" destOrd="0" parTransId="{4AFE2D19-D601-4CD2-BAC8-3D3C513B9B4B}" sibTransId="{709D33DC-A823-4DED-BFD1-68C6474C33E0}"/>
    <dgm:cxn modelId="{7ADC1F5F-1F5A-4494-92BA-76BB6AC88DEA}" type="presOf" srcId="{E6FE454F-58E1-4DDF-BE5D-DB133A03043A}" destId="{4652EB46-416C-436A-A977-465927A6826D}" srcOrd="0" destOrd="0" presId="urn:microsoft.com/office/officeart/2005/8/layout/vList2"/>
    <dgm:cxn modelId="{EF24FB66-0467-4B59-9CDF-57331C9DACE1}" type="presOf" srcId="{07D641CB-444C-443D-AAF7-433F89ABA4CA}" destId="{AEBD1046-A169-46D3-91B9-578D672A12B3}" srcOrd="0" destOrd="0" presId="urn:microsoft.com/office/officeart/2005/8/layout/vList2"/>
    <dgm:cxn modelId="{36EFFA86-7ED7-49DC-8DDE-F58AEE4D7885}" type="presOf" srcId="{4755EC3C-45D8-436E-BC19-DD62DCEB89C7}" destId="{3791CB70-EC79-427A-BC00-2C6EC732CF38}" srcOrd="0" destOrd="0" presId="urn:microsoft.com/office/officeart/2005/8/layout/vList2"/>
    <dgm:cxn modelId="{D5754B8A-DF3C-41E0-B16A-1E5E97E08971}" srcId="{4060057E-CEB2-4372-8305-46D1F1C20A86}" destId="{4755EC3C-45D8-436E-BC19-DD62DCEB89C7}" srcOrd="0" destOrd="0" parTransId="{221455E1-CEAE-4559-89B4-EA73CF65E34B}" sibTransId="{7827F4B3-EFD8-4A8A-AED5-5514E104E13F}"/>
    <dgm:cxn modelId="{3CF15495-3E65-4E4F-8344-97CBDACB5206}" srcId="{4060057E-CEB2-4372-8305-46D1F1C20A86}" destId="{46DA991E-52E7-4D3A-A2D5-2D3D1582794E}" srcOrd="2" destOrd="0" parTransId="{72F3EB49-B5BD-4C87-8026-A6F7DDADE198}" sibTransId="{622F9B86-5A8B-4632-B078-4B2C5C05CE56}"/>
    <dgm:cxn modelId="{3925BCA5-ECD4-45EB-84F1-CEAAF299B053}" srcId="{4060057E-CEB2-4372-8305-46D1F1C20A86}" destId="{07D641CB-444C-443D-AAF7-433F89ABA4CA}" srcOrd="3" destOrd="0" parTransId="{057560D5-AA77-4D35-8428-0BEBEDCE6ED0}" sibTransId="{84D8A76F-F318-4F06-9844-37B72F5B1A99}"/>
    <dgm:cxn modelId="{C4E77BAE-E106-4C72-8159-6041EC676804}" type="presOf" srcId="{46DA991E-52E7-4D3A-A2D5-2D3D1582794E}" destId="{DFED8007-F65B-4BF6-8233-F0AB3D8D35B3}" srcOrd="0" destOrd="0" presId="urn:microsoft.com/office/officeart/2005/8/layout/vList2"/>
    <dgm:cxn modelId="{6E0AA8CB-8759-44A1-BFB6-80F58B15BB6B}" srcId="{E6FE454F-58E1-4DDF-BE5D-DB133A03043A}" destId="{ED50055C-19AB-4D27-B2FC-FD22BC4F9212}" srcOrd="0" destOrd="0" parTransId="{BD13822F-E817-4F2F-9166-7A3925503B33}" sibTransId="{97C03A0A-A4B7-4C48-BEEF-9A77070AD4D2}"/>
    <dgm:cxn modelId="{A6EE05E1-B852-4440-9DC9-00F54156AD2B}" type="presOf" srcId="{4060057E-CEB2-4372-8305-46D1F1C20A86}" destId="{7AAD534D-C7BD-48C2-9316-A84669B7A24C}" srcOrd="0" destOrd="0" presId="urn:microsoft.com/office/officeart/2005/8/layout/vList2"/>
    <dgm:cxn modelId="{A7310DEE-E03B-4C49-97E8-20218F2151FF}" type="presOf" srcId="{ED50055C-19AB-4D27-B2FC-FD22BC4F9212}" destId="{0D6C1EB1-1DF6-41A3-A93D-43FD8F38B284}" srcOrd="0" destOrd="0" presId="urn:microsoft.com/office/officeart/2005/8/layout/vList2"/>
    <dgm:cxn modelId="{DF0761FF-E956-4688-887D-6247598D7B31}" srcId="{46DA991E-52E7-4D3A-A2D5-2D3D1582794E}" destId="{4C5A64E1-E65E-4132-8F14-3AACC7E9CE2C}" srcOrd="0" destOrd="0" parTransId="{65581793-AD03-4CF2-B306-67BD60C625B6}" sibTransId="{73F39A27-4C12-4236-9E54-ACA4DD29FC89}"/>
    <dgm:cxn modelId="{FA334589-16F7-4060-9B02-1037ACD152BD}" type="presParOf" srcId="{7AAD534D-C7BD-48C2-9316-A84669B7A24C}" destId="{3791CB70-EC79-427A-BC00-2C6EC732CF38}" srcOrd="0" destOrd="0" presId="urn:microsoft.com/office/officeart/2005/8/layout/vList2"/>
    <dgm:cxn modelId="{4B7E72AC-37BF-459B-AD81-D4A164E78485}" type="presParOf" srcId="{7AAD534D-C7BD-48C2-9316-A84669B7A24C}" destId="{3B858033-2153-411F-8579-B570B70194D2}" srcOrd="1" destOrd="0" presId="urn:microsoft.com/office/officeart/2005/8/layout/vList2"/>
    <dgm:cxn modelId="{194F1372-BD7E-45E2-8677-C743DA652018}" type="presParOf" srcId="{7AAD534D-C7BD-48C2-9316-A84669B7A24C}" destId="{4652EB46-416C-436A-A977-465927A6826D}" srcOrd="2" destOrd="0" presId="urn:microsoft.com/office/officeart/2005/8/layout/vList2"/>
    <dgm:cxn modelId="{2926EEA1-5F6A-4593-A046-BD808BBD875A}" type="presParOf" srcId="{7AAD534D-C7BD-48C2-9316-A84669B7A24C}" destId="{0D6C1EB1-1DF6-41A3-A93D-43FD8F38B284}" srcOrd="3" destOrd="0" presId="urn:microsoft.com/office/officeart/2005/8/layout/vList2"/>
    <dgm:cxn modelId="{ED0B5AB8-FBFE-4B92-88BB-298522FA7CE8}" type="presParOf" srcId="{7AAD534D-C7BD-48C2-9316-A84669B7A24C}" destId="{DFED8007-F65B-4BF6-8233-F0AB3D8D35B3}" srcOrd="4" destOrd="0" presId="urn:microsoft.com/office/officeart/2005/8/layout/vList2"/>
    <dgm:cxn modelId="{78B06929-9840-41C5-8596-20CA9DA754C9}" type="presParOf" srcId="{7AAD534D-C7BD-48C2-9316-A84669B7A24C}" destId="{65F03F38-7C6E-48F5-80E6-9A25FCE040CF}" srcOrd="5" destOrd="0" presId="urn:microsoft.com/office/officeart/2005/8/layout/vList2"/>
    <dgm:cxn modelId="{20493380-C620-444D-96E5-2128BBB24D70}" type="presParOf" srcId="{7AAD534D-C7BD-48C2-9316-A84669B7A24C}" destId="{AEBD1046-A169-46D3-91B9-578D672A12B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1CB70-EC79-427A-BC00-2C6EC732CF38}">
      <dsp:nvSpPr>
        <dsp:cNvPr id="0" name=""/>
        <dsp:cNvSpPr/>
      </dsp:nvSpPr>
      <dsp:spPr>
        <a:xfrm>
          <a:off x="0" y="44011"/>
          <a:ext cx="5669628" cy="10764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Onderdelen</a:t>
          </a:r>
          <a:r>
            <a:rPr lang="en-US" sz="3300" kern="1200" dirty="0"/>
            <a:t>:</a:t>
          </a:r>
        </a:p>
      </dsp:txBody>
      <dsp:txXfrm>
        <a:off x="52550" y="96561"/>
        <a:ext cx="5564528" cy="971383"/>
      </dsp:txXfrm>
    </dsp:sp>
    <dsp:sp modelId="{4652EB46-416C-436A-A977-465927A6826D}">
      <dsp:nvSpPr>
        <dsp:cNvPr id="0" name=""/>
        <dsp:cNvSpPr/>
      </dsp:nvSpPr>
      <dsp:spPr>
        <a:xfrm>
          <a:off x="0" y="1215534"/>
          <a:ext cx="5669628" cy="13109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Ori</a:t>
          </a:r>
          <a:r>
            <a:rPr lang="en-US" sz="3300" kern="1200">
              <a:latin typeface="Calibri" panose="020F0502020204030204" pitchFamily="34" charset="0"/>
              <a:cs typeface="Calibri" panose="020F0502020204030204" pitchFamily="34" charset="0"/>
            </a:rPr>
            <a:t>ë</a:t>
          </a:r>
          <a:r>
            <a:rPr lang="en-US" sz="3300" kern="1200"/>
            <a:t>ntatie op het thema</a:t>
          </a:r>
          <a:endParaRPr lang="en-US" sz="3300" kern="1200" dirty="0"/>
        </a:p>
      </dsp:txBody>
      <dsp:txXfrm>
        <a:off x="63994" y="1279528"/>
        <a:ext cx="5541640" cy="1182942"/>
      </dsp:txXfrm>
    </dsp:sp>
    <dsp:sp modelId="{0D6C1EB1-1DF6-41A3-A93D-43FD8F38B284}">
      <dsp:nvSpPr>
        <dsp:cNvPr id="0" name=""/>
        <dsp:cNvSpPr/>
      </dsp:nvSpPr>
      <dsp:spPr>
        <a:xfrm>
          <a:off x="0" y="2526465"/>
          <a:ext cx="56696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dsp:txBody>
      <dsp:txXfrm>
        <a:off x="0" y="2526465"/>
        <a:ext cx="5669628" cy="546480"/>
      </dsp:txXfrm>
    </dsp:sp>
    <dsp:sp modelId="{DFED8007-F65B-4BF6-8233-F0AB3D8D35B3}">
      <dsp:nvSpPr>
        <dsp:cNvPr id="0" name=""/>
        <dsp:cNvSpPr/>
      </dsp:nvSpPr>
      <dsp:spPr>
        <a:xfrm>
          <a:off x="0" y="3072945"/>
          <a:ext cx="5669628" cy="13109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Informatie verzamelen </a:t>
          </a:r>
          <a:endParaRPr lang="en-US" sz="3300" kern="1200" dirty="0"/>
        </a:p>
      </dsp:txBody>
      <dsp:txXfrm>
        <a:off x="63994" y="3136939"/>
        <a:ext cx="5541640" cy="1182942"/>
      </dsp:txXfrm>
    </dsp:sp>
    <dsp:sp modelId="{65F03F38-7C6E-48F5-80E6-9A25FCE040CF}">
      <dsp:nvSpPr>
        <dsp:cNvPr id="0" name=""/>
        <dsp:cNvSpPr/>
      </dsp:nvSpPr>
      <dsp:spPr>
        <a:xfrm>
          <a:off x="0" y="4383875"/>
          <a:ext cx="56696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dsp:txBody>
      <dsp:txXfrm>
        <a:off x="0" y="4383875"/>
        <a:ext cx="5669628" cy="546480"/>
      </dsp:txXfrm>
    </dsp:sp>
    <dsp:sp modelId="{AEBD1046-A169-46D3-91B9-578D672A12B3}">
      <dsp:nvSpPr>
        <dsp:cNvPr id="0" name=""/>
        <dsp:cNvSpPr/>
      </dsp:nvSpPr>
      <dsp:spPr>
        <a:xfrm>
          <a:off x="0" y="4930355"/>
          <a:ext cx="5669628" cy="13109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Onderzoeksvraag en/of hypothese formuleren</a:t>
          </a:r>
          <a:endParaRPr lang="en-US" sz="3300" kern="1200" dirty="0"/>
        </a:p>
      </dsp:txBody>
      <dsp:txXfrm>
        <a:off x="63994" y="4994349"/>
        <a:ext cx="5541640" cy="11829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4235809" cy="336449"/>
          </a:xfrm>
          <a:prstGeom prst="rect">
            <a:avLst/>
          </a:prstGeom>
        </p:spPr>
        <p:txBody>
          <a:bodyPr vert="horz" lIns="90795" tIns="45398" rIns="90795" bIns="45398" rtlCol="0"/>
          <a:lstStyle>
            <a:lvl1pPr algn="l">
              <a:defRPr sz="1200"/>
            </a:lvl1pPr>
          </a:lstStyle>
          <a:p>
            <a:endParaRPr lang="nl-NL"/>
          </a:p>
        </p:txBody>
      </p:sp>
      <p:sp>
        <p:nvSpPr>
          <p:cNvPr id="3" name="Tijdelijke aanduiding voor datum 2"/>
          <p:cNvSpPr>
            <a:spLocks noGrp="1"/>
          </p:cNvSpPr>
          <p:nvPr>
            <p:ph type="dt" sz="quarter" idx="1"/>
          </p:nvPr>
        </p:nvSpPr>
        <p:spPr>
          <a:xfrm>
            <a:off x="5536138" y="1"/>
            <a:ext cx="4235809" cy="336449"/>
          </a:xfrm>
          <a:prstGeom prst="rect">
            <a:avLst/>
          </a:prstGeom>
        </p:spPr>
        <p:txBody>
          <a:bodyPr vert="horz" lIns="90795" tIns="45398" rIns="90795" bIns="45398" rtlCol="0"/>
          <a:lstStyle>
            <a:lvl1pPr algn="r">
              <a:defRPr sz="1200"/>
            </a:lvl1pPr>
          </a:lstStyle>
          <a:p>
            <a:fld id="{A1AD6B34-2D6C-4230-B5B0-F4F92826B58A}" type="datetimeFigureOut">
              <a:rPr lang="nl-NL" smtClean="0"/>
              <a:pPr/>
              <a:t>13-7-2022</a:t>
            </a:fld>
            <a:endParaRPr lang="nl-NL"/>
          </a:p>
        </p:txBody>
      </p:sp>
      <p:sp>
        <p:nvSpPr>
          <p:cNvPr id="4" name="Tijdelijke aanduiding voor voettekst 3"/>
          <p:cNvSpPr>
            <a:spLocks noGrp="1"/>
          </p:cNvSpPr>
          <p:nvPr>
            <p:ph type="ftr" sz="quarter" idx="2"/>
          </p:nvPr>
        </p:nvSpPr>
        <p:spPr>
          <a:xfrm>
            <a:off x="3" y="6387121"/>
            <a:ext cx="4235809" cy="336449"/>
          </a:xfrm>
          <a:prstGeom prst="rect">
            <a:avLst/>
          </a:prstGeom>
        </p:spPr>
        <p:txBody>
          <a:bodyPr vert="horz" lIns="90795" tIns="45398" rIns="90795" bIns="45398"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536138" y="6387121"/>
            <a:ext cx="4235809" cy="336449"/>
          </a:xfrm>
          <a:prstGeom prst="rect">
            <a:avLst/>
          </a:prstGeom>
        </p:spPr>
        <p:txBody>
          <a:bodyPr vert="horz" lIns="90795" tIns="45398" rIns="90795" bIns="45398" rtlCol="0" anchor="b"/>
          <a:lstStyle>
            <a:lvl1pPr algn="r">
              <a:defRPr sz="1200"/>
            </a:lvl1pPr>
          </a:lstStyle>
          <a:p>
            <a:fld id="{2C74B48D-645D-481C-B7D1-729BD8B64D5A}" type="slidenum">
              <a:rPr lang="nl-NL" smtClean="0"/>
              <a:pPr/>
              <a:t>‹nr.›</a:t>
            </a:fld>
            <a:endParaRPr lang="nl-NL"/>
          </a:p>
        </p:txBody>
      </p:sp>
    </p:spTree>
    <p:extLst>
      <p:ext uri="{BB962C8B-B14F-4D97-AF65-F5344CB8AC3E}">
        <p14:creationId xmlns:p14="http://schemas.microsoft.com/office/powerpoint/2010/main" val="193670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235503" cy="336232"/>
          </a:xfrm>
          <a:prstGeom prst="rect">
            <a:avLst/>
          </a:prstGeom>
        </p:spPr>
        <p:txBody>
          <a:bodyPr vert="horz" lIns="90795" tIns="45398" rIns="90795" bIns="45398" rtlCol="0"/>
          <a:lstStyle>
            <a:lvl1pPr algn="l">
              <a:defRPr sz="1200"/>
            </a:lvl1pPr>
          </a:lstStyle>
          <a:p>
            <a:endParaRPr lang="nl-NL"/>
          </a:p>
        </p:txBody>
      </p:sp>
      <p:sp>
        <p:nvSpPr>
          <p:cNvPr id="3" name="Tijdelijke aanduiding voor datum 2"/>
          <p:cNvSpPr>
            <a:spLocks noGrp="1"/>
          </p:cNvSpPr>
          <p:nvPr>
            <p:ph type="dt" idx="1"/>
          </p:nvPr>
        </p:nvSpPr>
        <p:spPr>
          <a:xfrm>
            <a:off x="5536474" y="0"/>
            <a:ext cx="4235503" cy="336232"/>
          </a:xfrm>
          <a:prstGeom prst="rect">
            <a:avLst/>
          </a:prstGeom>
        </p:spPr>
        <p:txBody>
          <a:bodyPr vert="horz" lIns="90795" tIns="45398" rIns="90795" bIns="45398" rtlCol="0"/>
          <a:lstStyle>
            <a:lvl1pPr algn="r">
              <a:defRPr sz="1200"/>
            </a:lvl1pPr>
          </a:lstStyle>
          <a:p>
            <a:fld id="{4BAEE612-9BD4-462C-B0A5-7F5EC3B8F09A}" type="datetimeFigureOut">
              <a:rPr lang="nl-NL" smtClean="0"/>
              <a:pPr/>
              <a:t>13-7-2022</a:t>
            </a:fld>
            <a:endParaRPr lang="nl-NL"/>
          </a:p>
        </p:txBody>
      </p:sp>
      <p:sp>
        <p:nvSpPr>
          <p:cNvPr id="4" name="Tijdelijke aanduiding voor dia-afbeelding 3"/>
          <p:cNvSpPr>
            <a:spLocks noGrp="1" noRot="1" noChangeAspect="1"/>
          </p:cNvSpPr>
          <p:nvPr>
            <p:ph type="sldImg" idx="2"/>
          </p:nvPr>
        </p:nvSpPr>
        <p:spPr>
          <a:xfrm>
            <a:off x="3208338" y="506413"/>
            <a:ext cx="3357562" cy="2519362"/>
          </a:xfrm>
          <a:prstGeom prst="rect">
            <a:avLst/>
          </a:prstGeom>
          <a:noFill/>
          <a:ln w="12700">
            <a:solidFill>
              <a:prstClr val="black"/>
            </a:solidFill>
          </a:ln>
        </p:spPr>
        <p:txBody>
          <a:bodyPr vert="horz" lIns="90795" tIns="45398" rIns="90795" bIns="45398" rtlCol="0" anchor="ctr"/>
          <a:lstStyle/>
          <a:p>
            <a:endParaRPr lang="nl-NL"/>
          </a:p>
        </p:txBody>
      </p:sp>
      <p:sp>
        <p:nvSpPr>
          <p:cNvPr id="5" name="Tijdelijke aanduiding voor notities 4"/>
          <p:cNvSpPr>
            <a:spLocks noGrp="1"/>
          </p:cNvSpPr>
          <p:nvPr>
            <p:ph type="body" sz="quarter" idx="3"/>
          </p:nvPr>
        </p:nvSpPr>
        <p:spPr>
          <a:xfrm>
            <a:off x="977425" y="3194209"/>
            <a:ext cx="7819390" cy="3026093"/>
          </a:xfrm>
          <a:prstGeom prst="rect">
            <a:avLst/>
          </a:prstGeom>
        </p:spPr>
        <p:txBody>
          <a:bodyPr vert="horz" lIns="90795" tIns="45398" rIns="90795" bIns="4539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387251"/>
            <a:ext cx="4235503" cy="336232"/>
          </a:xfrm>
          <a:prstGeom prst="rect">
            <a:avLst/>
          </a:prstGeom>
        </p:spPr>
        <p:txBody>
          <a:bodyPr vert="horz" lIns="90795" tIns="45398" rIns="90795" bIns="4539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536474" y="6387251"/>
            <a:ext cx="4235503" cy="336232"/>
          </a:xfrm>
          <a:prstGeom prst="rect">
            <a:avLst/>
          </a:prstGeom>
        </p:spPr>
        <p:txBody>
          <a:bodyPr vert="horz" lIns="90795" tIns="45398" rIns="90795" bIns="45398" rtlCol="0" anchor="b"/>
          <a:lstStyle>
            <a:lvl1pPr algn="r">
              <a:defRPr sz="1200"/>
            </a:lvl1pPr>
          </a:lstStyle>
          <a:p>
            <a:fld id="{8D30A11C-2BC9-4F6F-9AAB-442615A48B6C}" type="slidenum">
              <a:rPr lang="nl-NL" smtClean="0"/>
              <a:pPr/>
              <a:t>‹nr.›</a:t>
            </a:fld>
            <a:endParaRPr lang="nl-NL"/>
          </a:p>
        </p:txBody>
      </p:sp>
    </p:spTree>
    <p:extLst>
      <p:ext uri="{BB962C8B-B14F-4D97-AF65-F5344CB8AC3E}">
        <p14:creationId xmlns:p14="http://schemas.microsoft.com/office/powerpoint/2010/main" val="138047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D30A11C-2BC9-4F6F-9AAB-442615A48B6C}" type="slidenum">
              <a:rPr lang="nl-NL" smtClean="0"/>
              <a:pPr/>
              <a:t>1</a:t>
            </a:fld>
            <a:endParaRPr lang="nl-NL"/>
          </a:p>
        </p:txBody>
      </p:sp>
    </p:spTree>
    <p:extLst>
      <p:ext uri="{BB962C8B-B14F-4D97-AF65-F5344CB8AC3E}">
        <p14:creationId xmlns:p14="http://schemas.microsoft.com/office/powerpoint/2010/main" val="230207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EED71E-F4C4-41F5-ACFC-D8A12BCEA85B}" type="datetimeFigureOut">
              <a:rPr lang="nl-NL" smtClean="0"/>
              <a:pPr/>
              <a:t>13-7-2022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186814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EED71E-F4C4-41F5-ACFC-D8A12BCEA85B}" type="datetimeFigureOut">
              <a:rPr lang="nl-NL" smtClean="0"/>
              <a:pPr/>
              <a:t>13-7-2022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270324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EED71E-F4C4-41F5-ACFC-D8A12BCEA85B}" type="datetimeFigureOut">
              <a:rPr lang="nl-NL" smtClean="0"/>
              <a:pPr/>
              <a:t>13-7-2022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223923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71019C98-20D3-4361-9742-FA66EE36DFDB}" type="slidenum">
              <a:rPr lang="en-US" smtClean="0"/>
              <a:t>‹nr.›</a:t>
            </a:fld>
            <a:endParaRPr lang="en-US"/>
          </a:p>
        </p:txBody>
      </p:sp>
      <p:sp>
        <p:nvSpPr>
          <p:cNvPr id="3" name="Date Placeholder"/>
          <p:cNvSpPr>
            <a:spLocks noGrp="1"/>
          </p:cNvSpPr>
          <p:nvPr>
            <p:ph type="dt" sz="half" idx="10"/>
          </p:nvPr>
        </p:nvSpPr>
        <p:spPr/>
        <p:txBody>
          <a:bodyPr/>
          <a:lstStyle/>
          <a:p>
            <a:fld id="{F378D318-0DFE-425B-A61B-7450150BC121}" type="datetimeFigureOut">
              <a:rPr lang="en-US" smtClean="0"/>
              <a:t>7/13/2022</a:t>
            </a:fld>
            <a:endParaRPr lang="en-US"/>
          </a:p>
        </p:txBody>
      </p:sp>
      <p:sp>
        <p:nvSpPr>
          <p:cNvPr id="5" name="Footer Placeholde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71099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EED71E-F4C4-41F5-ACFC-D8A12BCEA85B}" type="datetimeFigureOut">
              <a:rPr lang="nl-NL" smtClean="0"/>
              <a:pPr/>
              <a:t>13-7-2022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44902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EED71E-F4C4-41F5-ACFC-D8A12BCEA85B}" type="datetimeFigureOut">
              <a:rPr lang="nl-NL" smtClean="0"/>
              <a:pPr/>
              <a:t>13-7-2022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147384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EED71E-F4C4-41F5-ACFC-D8A12BCEA85B}" type="datetimeFigureOut">
              <a:rPr lang="nl-NL" smtClean="0"/>
              <a:pPr/>
              <a:t>13-7-2022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135301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EED71E-F4C4-41F5-ACFC-D8A12BCEA85B}" type="datetimeFigureOut">
              <a:rPr lang="nl-NL" smtClean="0"/>
              <a:pPr/>
              <a:t>13-7-2022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210376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EED71E-F4C4-41F5-ACFC-D8A12BCEA85B}" type="datetimeFigureOut">
              <a:rPr lang="nl-NL" smtClean="0"/>
              <a:pPr/>
              <a:t>13-7-2022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426906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ED71E-F4C4-41F5-ACFC-D8A12BCEA85B}" type="datetimeFigureOut">
              <a:rPr lang="nl-NL" smtClean="0"/>
              <a:pPr/>
              <a:t>13-7-2022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203719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EED71E-F4C4-41F5-ACFC-D8A12BCEA85B}" type="datetimeFigureOut">
              <a:rPr lang="nl-NL" smtClean="0"/>
              <a:pPr/>
              <a:t>13-7-2022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300477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EED71E-F4C4-41F5-ACFC-D8A12BCEA85B}" type="datetimeFigureOut">
              <a:rPr lang="nl-NL" smtClean="0"/>
              <a:pPr/>
              <a:t>13-7-2022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6419AD5-9401-48B3-94DC-67F9B36EEDE5}" type="slidenum">
              <a:rPr lang="nl-NL" smtClean="0"/>
              <a:pPr/>
              <a:t>‹nr.›</a:t>
            </a:fld>
            <a:endParaRPr lang="nl-NL"/>
          </a:p>
        </p:txBody>
      </p:sp>
    </p:spTree>
    <p:extLst>
      <p:ext uri="{BB962C8B-B14F-4D97-AF65-F5344CB8AC3E}">
        <p14:creationId xmlns:p14="http://schemas.microsoft.com/office/powerpoint/2010/main" val="21485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ED71E-F4C4-41F5-ACFC-D8A12BCEA85B}" type="datetimeFigureOut">
              <a:rPr lang="nl-NL" smtClean="0"/>
              <a:pPr/>
              <a:t>13-7-2022</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19AD5-9401-48B3-94DC-67F9B36EEDE5}" type="slidenum">
              <a:rPr lang="nl-NL" smtClean="0"/>
              <a:pPr/>
              <a:t>‹nr.›</a:t>
            </a:fld>
            <a:endParaRPr lang="nl-NL"/>
          </a:p>
        </p:txBody>
      </p:sp>
    </p:spTree>
    <p:extLst>
      <p:ext uri="{BB962C8B-B14F-4D97-AF65-F5344CB8AC3E}">
        <p14:creationId xmlns:p14="http://schemas.microsoft.com/office/powerpoint/2010/main" val="1581867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lburguniversity.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litlab.nl/pw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www.doaj.org/" TargetMode="External"/><Relationship Id="rId5" Type="http://schemas.openxmlformats.org/officeDocument/2006/relationships/hyperlink" Target="http://www.aoister.worldcat.org/" TargetMode="External"/><Relationship Id="rId4" Type="http://schemas.openxmlformats.org/officeDocument/2006/relationships/hyperlink" Target="https://scholar.goog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rug.nl/society-business/scholierenacademie/scholieren/pws-hulp/fase1/alles-over-literatuur" TargetMode="External"/><Relationship Id="rId4" Type="http://schemas.openxmlformats.org/officeDocument/2006/relationships/hyperlink" Target="https://www.tilburguniversity.edu/nl/onderwijs/bacheloropleidingen/studiekeuze/academische-vaardigheden/bronnen-gebruik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s://www.eur.nl/onderwijs/services-voor-scholen/educatie-voortgezet-onderwijs/profielwerkstuk/profielwerkstuk-docenten" TargetMode="External"/><Relationship Id="rId5" Type="http://schemas.openxmlformats.org/officeDocument/2006/relationships/hyperlink" Target="https://www.profielwerkstuk.nl/how-to/hoe-kies-je-een-goede-onderzoeksvraag/" TargetMode="External"/><Relationship Id="rId4" Type="http://schemas.openxmlformats.org/officeDocument/2006/relationships/hyperlink" Target="https://www.eur.nl/onderwijs/services-voor-scholen/educatie-voortgezet-onderwijs/profielwerkstuk/lesmaterialen-leerl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hogeschoolrotterdam.nl/voorlichting/begeleiding-en-voorzieningen/profielwerkstuk/onderwerp-kiezen/" TargetMode="External"/><Relationship Id="rId3" Type="http://schemas.openxmlformats.org/officeDocument/2006/relationships/image" Target="../media/image5.png"/><Relationship Id="rId7" Type="http://schemas.openxmlformats.org/officeDocument/2006/relationships/hyperlink" Target="https://www.eur.nl/onderwijs/services-voor-scholen/educatie-voortgezet-onderwijs/profielwerkstuk/inspiratie-voor-leerlingen"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s://www.rug.nl/society-business/scholierenacademie/scholieren/pws-hulp/fase1/inspiratie-per-schoolvak" TargetMode="External"/><Relationship Id="rId5" Type="http://schemas.openxmlformats.org/officeDocument/2006/relationships/hyperlink" Target="https://www.ru.nl/pucsociety/scholieren/profielwerkstuk/onderwerpen-profielwerkstuk-thema/" TargetMode="External"/><Relationship Id="rId10" Type="http://schemas.openxmlformats.org/officeDocument/2006/relationships/image" Target="../media/image6.png"/><Relationship Id="rId4" Type="http://schemas.openxmlformats.org/officeDocument/2006/relationships/hyperlink" Target="https://www.tilburguniversity.edu/nl/onderwijs/bacheloropleidingen/studiekeuze/profielwerkstuk/onderwerpen" TargetMode="External"/><Relationship Id="rId9" Type="http://schemas.openxmlformats.org/officeDocument/2006/relationships/hyperlink" Target="https://pws-wereld.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548680"/>
            <a:ext cx="6858000" cy="2880320"/>
          </a:xfrm>
        </p:spPr>
        <p:txBody>
          <a:bodyPr>
            <a:normAutofit fontScale="90000"/>
          </a:bodyPr>
          <a:lstStyle/>
          <a:p>
            <a:br>
              <a:rPr lang="nl-NL" dirty="0"/>
            </a:br>
            <a:br>
              <a:rPr lang="nl-NL" dirty="0"/>
            </a:br>
            <a:br>
              <a:rPr lang="nl-NL" dirty="0"/>
            </a:br>
            <a:r>
              <a:rPr lang="nl-NL" sz="2700" i="1" dirty="0">
                <a:solidFill>
                  <a:srgbClr val="002060"/>
                </a:solidFill>
              </a:rPr>
              <a:t>Tilburg Center of </a:t>
            </a:r>
            <a:r>
              <a:rPr lang="nl-NL" sz="2700" i="1" dirty="0" err="1">
                <a:solidFill>
                  <a:srgbClr val="002060"/>
                </a:solidFill>
              </a:rPr>
              <a:t>the</a:t>
            </a:r>
            <a:r>
              <a:rPr lang="nl-NL" sz="2700" i="1" dirty="0">
                <a:solidFill>
                  <a:srgbClr val="002060"/>
                </a:solidFill>
              </a:rPr>
              <a:t> Learning Sciences </a:t>
            </a:r>
            <a:br>
              <a:rPr lang="nl-NL" sz="2700" i="1" dirty="0">
                <a:solidFill>
                  <a:srgbClr val="002060"/>
                </a:solidFill>
              </a:rPr>
            </a:br>
            <a:br>
              <a:rPr lang="nl-NL" sz="2700" i="1" dirty="0">
                <a:solidFill>
                  <a:srgbClr val="002060"/>
                </a:solidFill>
              </a:rPr>
            </a:br>
            <a:r>
              <a:rPr lang="nl-NL" sz="4400" dirty="0"/>
              <a:t>Profielwerkstuk: sluitpost of meesterproef?</a:t>
            </a:r>
            <a:br>
              <a:rPr lang="nl-NL" sz="4400" dirty="0"/>
            </a:br>
            <a:br>
              <a:rPr lang="nl-NL" dirty="0"/>
            </a:br>
            <a:endParaRPr lang="nl-NL" sz="2700" i="1" dirty="0"/>
          </a:p>
        </p:txBody>
      </p:sp>
      <p:pic>
        <p:nvPicPr>
          <p:cNvPr id="7" name="Picture 7" descr="Tilburg University">
            <a:hlinkClick r:id="rId3"/>
          </p:cNvPr>
          <p:cNvPicPr>
            <a:picLocks noChangeAspect="1" noChangeArrowheads="1"/>
          </p:cNvPicPr>
          <p:nvPr/>
        </p:nvPicPr>
        <p:blipFill>
          <a:blip r:embed="rId4" cstate="print"/>
          <a:srcRect/>
          <a:stretch>
            <a:fillRect/>
          </a:stretch>
        </p:blipFill>
        <p:spPr bwMode="auto">
          <a:xfrm>
            <a:off x="395536" y="5610429"/>
            <a:ext cx="4125000" cy="900000"/>
          </a:xfrm>
          <a:prstGeom prst="rect">
            <a:avLst/>
          </a:prstGeom>
          <a:noFill/>
          <a:ln w="9525">
            <a:noFill/>
            <a:miter lim="800000"/>
            <a:headEnd/>
            <a:tailEnd/>
          </a:ln>
        </p:spPr>
      </p:pic>
      <p:pic>
        <p:nvPicPr>
          <p:cNvPr id="1026" name="Picture 2" descr="Afbeeldingsresultaat voor docentonderzo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269" y="2423366"/>
            <a:ext cx="4125000" cy="2363897"/>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0A313D9C-4147-4DE1-941D-808CD4995575}"/>
              </a:ext>
            </a:extLst>
          </p:cNvPr>
          <p:cNvSpPr>
            <a:spLocks noGrp="1"/>
          </p:cNvSpPr>
          <p:nvPr>
            <p:ph type="subTitle" idx="1"/>
          </p:nvPr>
        </p:nvSpPr>
        <p:spPr>
          <a:xfrm>
            <a:off x="447000" y="3602038"/>
            <a:ext cx="4125000" cy="1655762"/>
          </a:xfrm>
        </p:spPr>
        <p:txBody>
          <a:bodyPr>
            <a:normAutofit/>
          </a:bodyPr>
          <a:lstStyle/>
          <a:p>
            <a:r>
              <a:rPr lang="nl-NL" sz="4000" dirty="0"/>
              <a:t>Deel 2 oriënterende fase</a:t>
            </a:r>
          </a:p>
          <a:p>
            <a:endParaRPr lang="nl-NL" dirty="0"/>
          </a:p>
          <a:p>
            <a:endParaRPr lang="nl-NL" dirty="0"/>
          </a:p>
        </p:txBody>
      </p:sp>
    </p:spTree>
    <p:extLst>
      <p:ext uri="{BB962C8B-B14F-4D97-AF65-F5344CB8AC3E}">
        <p14:creationId xmlns:p14="http://schemas.microsoft.com/office/powerpoint/2010/main" val="32857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a:t>
            </a:r>
            <a:r>
              <a:rPr lang="nl-NL" sz="3200" dirty="0">
                <a:solidFill>
                  <a:prstClr val="white"/>
                </a:solidFill>
                <a:latin typeface="Calibri" panose="020F0502020204030204"/>
              </a:rPr>
              <a:t>elke soorten onderzoek zijn</a:t>
            </a: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 mogelijk?</a:t>
            </a: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21600000">
            <a:off x="1259633" y="1685430"/>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Meest</a:t>
            </a:r>
            <a:r>
              <a:rPr lang="en-US" sz="2400" b="1" dirty="0">
                <a:solidFill>
                  <a:schemeClr val="tx1"/>
                </a:solidFill>
              </a:rPr>
              <a:t> </a:t>
            </a:r>
            <a:r>
              <a:rPr lang="en-US" sz="2400" b="1" dirty="0" err="1">
                <a:solidFill>
                  <a:schemeClr val="tx1"/>
                </a:solidFill>
              </a:rPr>
              <a:t>voorkomende</a:t>
            </a:r>
            <a:r>
              <a:rPr lang="en-US" sz="2400" b="1" dirty="0">
                <a:solidFill>
                  <a:schemeClr val="tx1"/>
                </a:solidFill>
              </a:rPr>
              <a:t> </a:t>
            </a:r>
            <a:r>
              <a:rPr lang="en-US" sz="2400" b="1" dirty="0" err="1">
                <a:solidFill>
                  <a:schemeClr val="tx1"/>
                </a:solidFill>
              </a:rPr>
              <a:t>onderzoekstypen</a:t>
            </a:r>
            <a:r>
              <a:rPr lang="en-US" sz="2400" b="1" dirty="0">
                <a:solidFill>
                  <a:schemeClr val="tx1"/>
                </a:solidFill>
              </a:rPr>
              <a:t> </a:t>
            </a:r>
            <a:r>
              <a:rPr lang="en-US" sz="2400" b="1" dirty="0" err="1">
                <a:solidFill>
                  <a:schemeClr val="tx1"/>
                </a:solidFill>
              </a:rPr>
              <a:t>voor</a:t>
            </a:r>
            <a:r>
              <a:rPr lang="en-US" sz="2400" b="1" dirty="0">
                <a:solidFill>
                  <a:schemeClr val="tx1"/>
                </a:solidFill>
              </a:rPr>
              <a:t> </a:t>
            </a:r>
            <a:r>
              <a:rPr lang="en-US" sz="2400" b="1" dirty="0" err="1">
                <a:solidFill>
                  <a:schemeClr val="tx1"/>
                </a:solidFill>
              </a:rPr>
              <a:t>pws</a:t>
            </a:r>
            <a:r>
              <a:rPr lang="en-US" sz="2400" dirty="0">
                <a:solidFill>
                  <a:schemeClr val="tx1"/>
                </a:solidFill>
              </a:rPr>
              <a:t>:</a:t>
            </a:r>
          </a:p>
          <a:p>
            <a:endParaRPr lang="en-US" sz="1000" dirty="0">
              <a:solidFill>
                <a:schemeClr val="tx1"/>
              </a:solidFill>
            </a:endParaRPr>
          </a:p>
          <a:p>
            <a:pPr marL="342900" indent="-342900">
              <a:buFontTx/>
              <a:buChar char="-"/>
            </a:pPr>
            <a:r>
              <a:rPr lang="en-US" sz="2400" dirty="0" err="1">
                <a:solidFill>
                  <a:schemeClr val="tx1"/>
                </a:solidFill>
              </a:rPr>
              <a:t>Experimenteel</a:t>
            </a:r>
            <a:r>
              <a:rPr lang="en-US" sz="2400" dirty="0">
                <a:solidFill>
                  <a:schemeClr val="tx1"/>
                </a:solidFill>
              </a:rPr>
              <a:t> </a:t>
            </a:r>
            <a:r>
              <a:rPr lang="en-US" sz="2400" dirty="0" err="1">
                <a:solidFill>
                  <a:schemeClr val="tx1"/>
                </a:solidFill>
              </a:rPr>
              <a:t>onderzoek</a:t>
            </a:r>
            <a:endParaRPr lang="en-US" sz="2400" dirty="0">
              <a:solidFill>
                <a:schemeClr val="tx1"/>
              </a:solidFill>
            </a:endParaRPr>
          </a:p>
          <a:p>
            <a:pPr marL="342900" indent="-342900">
              <a:buFontTx/>
              <a:buChar char="-"/>
            </a:pPr>
            <a:r>
              <a:rPr lang="en-US" sz="2400" dirty="0" err="1">
                <a:solidFill>
                  <a:schemeClr val="tx1"/>
                </a:solidFill>
              </a:rPr>
              <a:t>Beschrijvend</a:t>
            </a:r>
            <a:r>
              <a:rPr lang="en-US" sz="2400" dirty="0">
                <a:solidFill>
                  <a:schemeClr val="tx1"/>
                </a:solidFill>
              </a:rPr>
              <a:t> </a:t>
            </a:r>
            <a:r>
              <a:rPr lang="en-US" sz="2400" dirty="0" err="1">
                <a:solidFill>
                  <a:schemeClr val="tx1"/>
                </a:solidFill>
              </a:rPr>
              <a:t>onderzoek</a:t>
            </a:r>
            <a:endParaRPr lang="en-US" sz="2400" dirty="0">
              <a:solidFill>
                <a:schemeClr val="tx1"/>
              </a:solidFill>
            </a:endParaRPr>
          </a:p>
          <a:p>
            <a:pPr marL="342900" indent="-342900">
              <a:buFontTx/>
              <a:buChar char="-"/>
            </a:pPr>
            <a:r>
              <a:rPr lang="en-US" sz="2400" dirty="0" err="1">
                <a:solidFill>
                  <a:schemeClr val="tx1"/>
                </a:solidFill>
              </a:rPr>
              <a:t>Praktijkonderzoek</a:t>
            </a:r>
            <a:endParaRPr lang="en-US" sz="2400" dirty="0">
              <a:solidFill>
                <a:schemeClr val="tx1"/>
              </a:solidFill>
            </a:endParaRPr>
          </a:p>
          <a:p>
            <a:pPr marL="342900" indent="-342900">
              <a:buFontTx/>
              <a:buChar char="-"/>
            </a:pPr>
            <a:r>
              <a:rPr lang="en-US" sz="2400" dirty="0" err="1">
                <a:solidFill>
                  <a:schemeClr val="tx1"/>
                </a:solidFill>
              </a:rPr>
              <a:t>Ontwerponderzoek</a:t>
            </a:r>
            <a:r>
              <a:rPr lang="en-US" sz="2400" dirty="0">
                <a:solidFill>
                  <a:schemeClr val="tx1"/>
                </a:solidFill>
              </a:rPr>
              <a:t> </a:t>
            </a:r>
          </a:p>
          <a:p>
            <a:pPr marL="342900" indent="-342900">
              <a:buFontTx/>
              <a:buChar char="-"/>
            </a:pPr>
            <a:r>
              <a:rPr lang="en-US" sz="2400" dirty="0" err="1">
                <a:solidFill>
                  <a:schemeClr val="tx1"/>
                </a:solidFill>
              </a:rPr>
              <a:t>Literatuuronderzoek</a:t>
            </a:r>
            <a:endParaRPr lang="en-US" sz="2400" dirty="0">
              <a:solidFill>
                <a:schemeClr val="tx1"/>
              </a:solidFill>
            </a:endParaRPr>
          </a:p>
          <a:p>
            <a:endParaRPr lang="en-US" sz="1000" dirty="0">
              <a:solidFill>
                <a:schemeClr val="tx1"/>
              </a:solidFill>
            </a:endParaRPr>
          </a:p>
          <a:p>
            <a:r>
              <a:rPr lang="en-US" sz="2400" dirty="0" err="1">
                <a:solidFill>
                  <a:schemeClr val="tx1"/>
                </a:solidFill>
              </a:rPr>
              <a:t>Soms</a:t>
            </a:r>
            <a:r>
              <a:rPr lang="en-US" sz="2400" dirty="0">
                <a:solidFill>
                  <a:schemeClr val="tx1"/>
                </a:solidFill>
              </a:rPr>
              <a:t> </a:t>
            </a:r>
            <a:r>
              <a:rPr lang="en-US" sz="2400" dirty="0" err="1">
                <a:solidFill>
                  <a:schemeClr val="tx1"/>
                </a:solidFill>
              </a:rPr>
              <a:t>ook</a:t>
            </a:r>
            <a:r>
              <a:rPr lang="en-US" sz="2400" dirty="0">
                <a:solidFill>
                  <a:schemeClr val="tx1"/>
                </a:solidFill>
              </a:rPr>
              <a:t> </a:t>
            </a:r>
            <a:r>
              <a:rPr lang="en-US" sz="2400" dirty="0" err="1">
                <a:solidFill>
                  <a:schemeClr val="tx1"/>
                </a:solidFill>
              </a:rPr>
              <a:t>casestudy</a:t>
            </a:r>
            <a:r>
              <a:rPr lang="en-US" sz="2400" dirty="0">
                <a:solidFill>
                  <a:schemeClr val="tx1"/>
                </a:solidFill>
              </a:rPr>
              <a:t>, </a:t>
            </a:r>
            <a:r>
              <a:rPr lang="en-US" sz="2400" dirty="0" err="1">
                <a:solidFill>
                  <a:schemeClr val="tx1"/>
                </a:solidFill>
              </a:rPr>
              <a:t>fieldresearch</a:t>
            </a:r>
            <a:r>
              <a:rPr lang="en-US" sz="2400" dirty="0">
                <a:solidFill>
                  <a:schemeClr val="tx1"/>
                </a:solidFill>
              </a:rPr>
              <a:t> etc. of </a:t>
            </a:r>
            <a:r>
              <a:rPr lang="en-US" sz="2400" dirty="0" err="1">
                <a:solidFill>
                  <a:schemeClr val="tx1"/>
                </a:solidFill>
              </a:rPr>
              <a:t>een</a:t>
            </a:r>
            <a:r>
              <a:rPr lang="en-US" sz="2400" dirty="0">
                <a:solidFill>
                  <a:schemeClr val="tx1"/>
                </a:solidFill>
              </a:rPr>
              <a:t> </a:t>
            </a:r>
            <a:r>
              <a:rPr lang="en-US" sz="2400" dirty="0" err="1">
                <a:solidFill>
                  <a:schemeClr val="tx1"/>
                </a:solidFill>
              </a:rPr>
              <a:t>combinatie</a:t>
            </a:r>
            <a:r>
              <a:rPr lang="en-US" sz="2400" dirty="0">
                <a:solidFill>
                  <a:schemeClr val="tx1"/>
                </a:solidFill>
              </a:rPr>
              <a:t>.</a:t>
            </a:r>
          </a:p>
          <a:p>
            <a:r>
              <a:rPr lang="en-US" sz="2400" b="1" dirty="0">
                <a:solidFill>
                  <a:schemeClr val="tx1"/>
                </a:solidFill>
              </a:rPr>
              <a:t>Let op</a:t>
            </a:r>
            <a:r>
              <a:rPr lang="en-US" sz="2400" dirty="0">
                <a:solidFill>
                  <a:schemeClr val="tx1"/>
                </a:solidFill>
              </a:rPr>
              <a:t>: </a:t>
            </a:r>
            <a:r>
              <a:rPr lang="en-US" sz="2400" dirty="0" err="1">
                <a:solidFill>
                  <a:schemeClr val="tx1"/>
                </a:solidFill>
              </a:rPr>
              <a:t>bij</a:t>
            </a:r>
            <a:r>
              <a:rPr lang="en-US" sz="2400" dirty="0">
                <a:solidFill>
                  <a:schemeClr val="tx1"/>
                </a:solidFill>
              </a:rPr>
              <a:t> </a:t>
            </a:r>
            <a:r>
              <a:rPr lang="en-US" sz="2400" dirty="0" err="1">
                <a:solidFill>
                  <a:schemeClr val="tx1"/>
                </a:solidFill>
              </a:rPr>
              <a:t>ieder</a:t>
            </a:r>
            <a:r>
              <a:rPr lang="en-US" sz="2400" dirty="0">
                <a:solidFill>
                  <a:schemeClr val="tx1"/>
                </a:solidFill>
              </a:rPr>
              <a:t> </a:t>
            </a:r>
            <a:r>
              <a:rPr lang="en-US" sz="2400" dirty="0" err="1">
                <a:solidFill>
                  <a:schemeClr val="tx1"/>
                </a:solidFill>
              </a:rPr>
              <a:t>onderzoekstype</a:t>
            </a:r>
            <a:r>
              <a:rPr lang="en-US" sz="2400" dirty="0">
                <a:solidFill>
                  <a:schemeClr val="tx1"/>
                </a:solidFill>
              </a:rPr>
              <a:t> </a:t>
            </a:r>
            <a:r>
              <a:rPr lang="en-US" sz="2400" dirty="0" err="1">
                <a:solidFill>
                  <a:schemeClr val="tx1"/>
                </a:solidFill>
              </a:rPr>
              <a:t>horen</a:t>
            </a:r>
            <a:r>
              <a:rPr lang="en-US" sz="2400" dirty="0">
                <a:solidFill>
                  <a:schemeClr val="tx1"/>
                </a:solidFill>
              </a:rPr>
              <a:t> </a:t>
            </a:r>
            <a:r>
              <a:rPr lang="en-US" sz="2400" dirty="0" err="1">
                <a:solidFill>
                  <a:schemeClr val="tx1"/>
                </a:solidFill>
              </a:rPr>
              <a:t>bepaalde</a:t>
            </a:r>
            <a:r>
              <a:rPr lang="en-US" sz="2400" dirty="0">
                <a:solidFill>
                  <a:schemeClr val="tx1"/>
                </a:solidFill>
              </a:rPr>
              <a:t> </a:t>
            </a:r>
            <a:r>
              <a:rPr lang="en-US" sz="2400" dirty="0" err="1">
                <a:solidFill>
                  <a:schemeClr val="tx1"/>
                </a:solidFill>
              </a:rPr>
              <a:t>onderzoeksmethoden</a:t>
            </a:r>
            <a:r>
              <a:rPr lang="en-US" sz="2400" dirty="0">
                <a:solidFill>
                  <a:schemeClr val="tx1"/>
                </a:solidFill>
              </a:rPr>
              <a:t>. Loop met de </a:t>
            </a:r>
            <a:r>
              <a:rPr lang="en-US" sz="2400" dirty="0" err="1">
                <a:solidFill>
                  <a:schemeClr val="tx1"/>
                </a:solidFill>
              </a:rPr>
              <a:t>leerling</a:t>
            </a:r>
            <a:r>
              <a:rPr lang="en-US" sz="2400" dirty="0">
                <a:solidFill>
                  <a:schemeClr val="tx1"/>
                </a:solidFill>
              </a:rPr>
              <a:t> </a:t>
            </a:r>
            <a:r>
              <a:rPr lang="en-US" sz="2400" dirty="0" err="1">
                <a:solidFill>
                  <a:schemeClr val="tx1"/>
                </a:solidFill>
              </a:rPr>
              <a:t>meteen</a:t>
            </a:r>
            <a:r>
              <a:rPr lang="en-US" sz="2400" dirty="0">
                <a:solidFill>
                  <a:schemeClr val="tx1"/>
                </a:solidFill>
              </a:rPr>
              <a:t> op die </a:t>
            </a:r>
            <a:r>
              <a:rPr lang="en-US" sz="2400" dirty="0" err="1">
                <a:solidFill>
                  <a:schemeClr val="tx1"/>
                </a:solidFill>
              </a:rPr>
              <a:t>zaken</a:t>
            </a:r>
            <a:r>
              <a:rPr lang="en-US" sz="2400" dirty="0">
                <a:solidFill>
                  <a:schemeClr val="tx1"/>
                </a:solidFill>
              </a:rPr>
              <a:t> </a:t>
            </a:r>
            <a:r>
              <a:rPr lang="en-US" sz="2400" dirty="0" err="1">
                <a:solidFill>
                  <a:schemeClr val="tx1"/>
                </a:solidFill>
              </a:rPr>
              <a:t>vooruit</a:t>
            </a:r>
            <a:r>
              <a:rPr lang="en-US" sz="2400" dirty="0">
                <a:solidFill>
                  <a:schemeClr val="tx1"/>
                </a:solidFill>
              </a:rPr>
              <a:t>.</a:t>
            </a:r>
          </a:p>
          <a:p>
            <a:endParaRPr lang="en-US" sz="2400" dirty="0">
              <a:solidFill>
                <a:schemeClr val="tx1"/>
              </a:solidFill>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107628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prstClr val="white"/>
                </a:solidFill>
                <a:latin typeface="Calibri" panose="020F0502020204030204"/>
              </a:rPr>
              <a:t>O</a:t>
            </a:r>
            <a:r>
              <a:rPr kumimoji="0" lang="nl-NL" sz="3200" b="0" i="0" u="none" strike="noStrike" kern="1200" cap="none" spc="0" normalizeH="0" baseline="0" noProof="0" dirty="0" err="1">
                <a:ln>
                  <a:noFill/>
                </a:ln>
                <a:solidFill>
                  <a:prstClr val="white"/>
                </a:solidFill>
                <a:effectLst/>
                <a:uLnTx/>
                <a:uFillTx/>
                <a:latin typeface="Calibri" panose="020F0502020204030204"/>
                <a:ea typeface="+mn-ea"/>
                <a:cs typeface="+mn-cs"/>
              </a:rPr>
              <a:t>nderwerp</a:t>
            </a: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(en) pitchen</a:t>
            </a: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21600000">
            <a:off x="1259633" y="1685430"/>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rPr>
              <a:t>Als je wilt dat leerlingen serieus nadenken over geschikte onderwerpen, kun je kiezen voor een pitch:</a:t>
            </a:r>
          </a:p>
          <a:p>
            <a:endParaRPr lang="nl-NL" sz="2400" dirty="0">
              <a:solidFill>
                <a:schemeClr val="tx1"/>
              </a:solidFill>
            </a:endParaRPr>
          </a:p>
          <a:p>
            <a:r>
              <a:rPr lang="nl-NL" sz="2400" dirty="0">
                <a:solidFill>
                  <a:schemeClr val="tx1"/>
                </a:solidFill>
              </a:rPr>
              <a:t>Leerlingen bereiden zich per groepje voor op een pitch voor een of twee docenten, door zich te verdiepen in twee of drie onderwerpen. In de pitch leggen leerlingen uit waarom zij dit onderwerp willen kiezen en ze vertellen globaal hoe zij dit onderzoek willen aanpakken. Als docent bepaal je in overleg met de leerlingen wat het best uitvoerbare idee is</a:t>
            </a:r>
            <a:r>
              <a:rPr lang="nl-NL" sz="2400" b="1" dirty="0">
                <a:solidFill>
                  <a:schemeClr val="tx1"/>
                </a:solidFill>
              </a:rPr>
              <a:t>.</a:t>
            </a:r>
          </a:p>
          <a:p>
            <a:endParaRPr lang="en-US" sz="2400" dirty="0">
              <a:solidFill>
                <a:schemeClr val="tx1"/>
              </a:solidFill>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91953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008491" y="953229"/>
            <a:ext cx="76679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prstClr val="white"/>
                </a:solidFill>
                <a:latin typeface="Calibri" panose="020F0502020204030204"/>
              </a:rPr>
              <a:t>D</a:t>
            </a:r>
            <a:r>
              <a:rPr kumimoji="0" lang="nl-NL" sz="3200" b="0" i="0" u="none" strike="noStrike" kern="1200" cap="none" spc="0" normalizeH="0" baseline="0" noProof="0" dirty="0" err="1">
                <a:ln>
                  <a:noFill/>
                </a:ln>
                <a:solidFill>
                  <a:prstClr val="white"/>
                </a:solidFill>
                <a:effectLst/>
                <a:uLnTx/>
                <a:uFillTx/>
                <a:latin typeface="Calibri" panose="020F0502020204030204"/>
                <a:ea typeface="+mn-ea"/>
                <a:cs typeface="+mn-cs"/>
              </a:rPr>
              <a:t>irect</a:t>
            </a: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 informatie verzamelen</a:t>
            </a: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21600000">
            <a:off x="1115616" y="1565410"/>
            <a:ext cx="7811980"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Laat </a:t>
            </a:r>
            <a:r>
              <a:rPr lang="en-US" sz="2400" dirty="0" err="1">
                <a:solidFill>
                  <a:schemeClr val="tx1"/>
                </a:solidFill>
              </a:rPr>
              <a:t>leerlingen</a:t>
            </a:r>
            <a:r>
              <a:rPr lang="en-US" sz="2400" dirty="0">
                <a:solidFill>
                  <a:schemeClr val="tx1"/>
                </a:solidFill>
              </a:rPr>
              <a:t> </a:t>
            </a:r>
            <a:r>
              <a:rPr lang="en-US" sz="2400" dirty="0" err="1">
                <a:solidFill>
                  <a:schemeClr val="tx1"/>
                </a:solidFill>
              </a:rPr>
              <a:t>informatie</a:t>
            </a:r>
            <a:r>
              <a:rPr lang="en-US" sz="2400" dirty="0">
                <a:solidFill>
                  <a:schemeClr val="tx1"/>
                </a:solidFill>
              </a:rPr>
              <a:t> </a:t>
            </a:r>
            <a:r>
              <a:rPr lang="en-US" sz="2400" dirty="0" err="1">
                <a:solidFill>
                  <a:schemeClr val="tx1"/>
                </a:solidFill>
              </a:rPr>
              <a:t>verzamelen</a:t>
            </a:r>
            <a:r>
              <a:rPr lang="en-US" sz="2400" dirty="0">
                <a:solidFill>
                  <a:schemeClr val="tx1"/>
                </a:solidFill>
              </a:rPr>
              <a:t> over het </a:t>
            </a:r>
            <a:r>
              <a:rPr lang="en-US" sz="2400" dirty="0" err="1">
                <a:solidFill>
                  <a:schemeClr val="tx1"/>
                </a:solidFill>
              </a:rPr>
              <a:t>onderwerp</a:t>
            </a:r>
            <a:r>
              <a:rPr lang="en-US" sz="2400" dirty="0">
                <a:solidFill>
                  <a:schemeClr val="tx1"/>
                </a:solidFill>
              </a:rPr>
              <a:t>. </a:t>
            </a:r>
            <a:r>
              <a:rPr lang="en-US" sz="2400" dirty="0" err="1">
                <a:solidFill>
                  <a:schemeClr val="tx1"/>
                </a:solidFill>
              </a:rPr>
              <a:t>Dit</a:t>
            </a:r>
            <a:r>
              <a:rPr lang="en-US" sz="2400" dirty="0">
                <a:solidFill>
                  <a:schemeClr val="tx1"/>
                </a:solidFill>
              </a:rPr>
              <a:t> </a:t>
            </a:r>
            <a:r>
              <a:rPr lang="en-US" sz="2400" dirty="0" err="1">
                <a:solidFill>
                  <a:schemeClr val="tx1"/>
                </a:solidFill>
              </a:rPr>
              <a:t>kan</a:t>
            </a:r>
            <a:r>
              <a:rPr lang="en-US" sz="2400" dirty="0">
                <a:solidFill>
                  <a:schemeClr val="tx1"/>
                </a:solidFill>
              </a:rPr>
              <a:t> </a:t>
            </a:r>
            <a:r>
              <a:rPr lang="en-US" sz="2400" dirty="0" err="1">
                <a:solidFill>
                  <a:schemeClr val="tx1"/>
                </a:solidFill>
              </a:rPr>
              <a:t>voorafgaand</a:t>
            </a:r>
            <a:r>
              <a:rPr lang="en-US" sz="2400" dirty="0">
                <a:solidFill>
                  <a:schemeClr val="tx1"/>
                </a:solidFill>
              </a:rPr>
              <a:t> </a:t>
            </a:r>
            <a:r>
              <a:rPr lang="en-US" sz="2400" dirty="0" err="1">
                <a:solidFill>
                  <a:schemeClr val="tx1"/>
                </a:solidFill>
              </a:rPr>
              <a:t>aan</a:t>
            </a:r>
            <a:r>
              <a:rPr lang="en-US" sz="2400" dirty="0">
                <a:solidFill>
                  <a:schemeClr val="tx1"/>
                </a:solidFill>
              </a:rPr>
              <a:t> (</a:t>
            </a:r>
            <a:r>
              <a:rPr lang="en-US" sz="2400" dirty="0" err="1">
                <a:solidFill>
                  <a:schemeClr val="tx1"/>
                </a:solidFill>
              </a:rPr>
              <a:t>bijv</a:t>
            </a:r>
            <a:r>
              <a:rPr lang="en-US" sz="2400" dirty="0">
                <a:solidFill>
                  <a:schemeClr val="tx1"/>
                </a:solidFill>
              </a:rPr>
              <a:t> </a:t>
            </a:r>
            <a:r>
              <a:rPr lang="en-US" sz="2400" dirty="0" err="1">
                <a:solidFill>
                  <a:schemeClr val="tx1"/>
                </a:solidFill>
              </a:rPr>
              <a:t>voor</a:t>
            </a:r>
            <a:r>
              <a:rPr lang="en-US" sz="2400" dirty="0">
                <a:solidFill>
                  <a:schemeClr val="tx1"/>
                </a:solidFill>
              </a:rPr>
              <a:t> de pitch) of direct </a:t>
            </a:r>
            <a:r>
              <a:rPr lang="en-US" sz="2400" dirty="0" err="1">
                <a:solidFill>
                  <a:schemeClr val="tx1"/>
                </a:solidFill>
              </a:rPr>
              <a:t>na</a:t>
            </a:r>
            <a:r>
              <a:rPr lang="en-US" sz="2400" dirty="0">
                <a:solidFill>
                  <a:schemeClr val="tx1"/>
                </a:solidFill>
              </a:rPr>
              <a:t> de </a:t>
            </a:r>
            <a:r>
              <a:rPr lang="en-US" sz="2400" dirty="0" err="1">
                <a:solidFill>
                  <a:schemeClr val="tx1"/>
                </a:solidFill>
              </a:rPr>
              <a:t>keuze</a:t>
            </a:r>
            <a:r>
              <a:rPr lang="en-US" sz="2400" dirty="0">
                <a:solidFill>
                  <a:schemeClr val="tx1"/>
                </a:solidFill>
              </a:rPr>
              <a:t> </a:t>
            </a:r>
            <a:r>
              <a:rPr lang="en-US" sz="2400" dirty="0" err="1">
                <a:solidFill>
                  <a:schemeClr val="tx1"/>
                </a:solidFill>
              </a:rPr>
              <a:t>voor</a:t>
            </a:r>
            <a:r>
              <a:rPr lang="en-US" sz="2400" dirty="0">
                <a:solidFill>
                  <a:schemeClr val="tx1"/>
                </a:solidFill>
              </a:rPr>
              <a:t> het </a:t>
            </a:r>
            <a:r>
              <a:rPr lang="en-US" sz="2400" dirty="0" err="1">
                <a:solidFill>
                  <a:schemeClr val="tx1"/>
                </a:solidFill>
              </a:rPr>
              <a:t>onderwerp</a:t>
            </a:r>
            <a:r>
              <a:rPr lang="en-US" sz="2400" dirty="0">
                <a:solidFill>
                  <a:schemeClr val="tx1"/>
                </a:solidFill>
              </a:rPr>
              <a:t>. </a:t>
            </a:r>
          </a:p>
          <a:p>
            <a:endParaRPr lang="en-US" sz="1000" dirty="0">
              <a:solidFill>
                <a:schemeClr val="tx1"/>
              </a:solidFill>
            </a:endParaRPr>
          </a:p>
          <a:p>
            <a:r>
              <a:rPr lang="en-US" sz="2400" dirty="0">
                <a:solidFill>
                  <a:schemeClr val="tx1"/>
                </a:solidFill>
              </a:rPr>
              <a:t>In </a:t>
            </a:r>
            <a:r>
              <a:rPr lang="en-US" sz="2400" dirty="0" err="1">
                <a:solidFill>
                  <a:schemeClr val="tx1"/>
                </a:solidFill>
              </a:rPr>
              <a:t>deze</a:t>
            </a:r>
            <a:r>
              <a:rPr lang="en-US" sz="2400" dirty="0">
                <a:solidFill>
                  <a:schemeClr val="tx1"/>
                </a:solidFill>
              </a:rPr>
              <a:t> </a:t>
            </a:r>
            <a:r>
              <a:rPr lang="en-US" sz="2400" dirty="0" err="1">
                <a:solidFill>
                  <a:schemeClr val="tx1"/>
                </a:solidFill>
              </a:rPr>
              <a:t>oriënterende</a:t>
            </a:r>
            <a:r>
              <a:rPr lang="en-US" sz="2400" dirty="0">
                <a:solidFill>
                  <a:schemeClr val="tx1"/>
                </a:solidFill>
              </a:rPr>
              <a:t> </a:t>
            </a:r>
            <a:r>
              <a:rPr lang="en-US" sz="2400" dirty="0" err="1">
                <a:solidFill>
                  <a:schemeClr val="tx1"/>
                </a:solidFill>
              </a:rPr>
              <a:t>fase</a:t>
            </a:r>
            <a:r>
              <a:rPr lang="en-US" sz="2400" dirty="0">
                <a:solidFill>
                  <a:schemeClr val="tx1"/>
                </a:solidFill>
              </a:rPr>
              <a:t> </a:t>
            </a:r>
            <a:r>
              <a:rPr lang="en-US" sz="2400" dirty="0" err="1">
                <a:solidFill>
                  <a:schemeClr val="tx1"/>
                </a:solidFill>
              </a:rPr>
              <a:t>kunnen</a:t>
            </a:r>
            <a:r>
              <a:rPr lang="en-US" sz="2400" dirty="0">
                <a:solidFill>
                  <a:schemeClr val="tx1"/>
                </a:solidFill>
              </a:rPr>
              <a:t> </a:t>
            </a:r>
            <a:r>
              <a:rPr lang="en-US" sz="2400" dirty="0" err="1">
                <a:solidFill>
                  <a:schemeClr val="tx1"/>
                </a:solidFill>
              </a:rPr>
              <a:t>dat</a:t>
            </a:r>
            <a:r>
              <a:rPr lang="en-US" sz="2400" dirty="0">
                <a:solidFill>
                  <a:schemeClr val="tx1"/>
                </a:solidFill>
              </a:rPr>
              <a:t> </a:t>
            </a:r>
            <a:r>
              <a:rPr lang="en-US" sz="2400" dirty="0" err="1">
                <a:solidFill>
                  <a:schemeClr val="tx1"/>
                </a:solidFill>
              </a:rPr>
              <a:t>allerlei</a:t>
            </a:r>
            <a:r>
              <a:rPr lang="en-US" sz="2400" dirty="0">
                <a:solidFill>
                  <a:schemeClr val="tx1"/>
                </a:solidFill>
              </a:rPr>
              <a:t> </a:t>
            </a:r>
            <a:r>
              <a:rPr lang="en-US" sz="2400" dirty="0" err="1">
                <a:solidFill>
                  <a:schemeClr val="tx1"/>
                </a:solidFill>
              </a:rPr>
              <a:t>bronnen</a:t>
            </a:r>
            <a:r>
              <a:rPr lang="en-US" sz="2400" dirty="0">
                <a:solidFill>
                  <a:schemeClr val="tx1"/>
                </a:solidFill>
              </a:rPr>
              <a:t> </a:t>
            </a:r>
            <a:r>
              <a:rPr lang="en-US" sz="2400" dirty="0" err="1">
                <a:solidFill>
                  <a:schemeClr val="tx1"/>
                </a:solidFill>
              </a:rPr>
              <a:t>zijn</a:t>
            </a:r>
            <a:r>
              <a:rPr lang="en-US" sz="2400" dirty="0">
                <a:solidFill>
                  <a:schemeClr val="tx1"/>
                </a:solidFill>
              </a:rPr>
              <a:t>, </a:t>
            </a:r>
            <a:r>
              <a:rPr lang="en-US" sz="2400" dirty="0" err="1">
                <a:solidFill>
                  <a:schemeClr val="tx1"/>
                </a:solidFill>
              </a:rPr>
              <a:t>zoals</a:t>
            </a:r>
            <a:r>
              <a:rPr lang="en-US" sz="2400" dirty="0">
                <a:solidFill>
                  <a:schemeClr val="tx1"/>
                </a:solidFill>
              </a:rPr>
              <a:t> blogs, tv-</a:t>
            </a:r>
            <a:r>
              <a:rPr lang="en-US" sz="2400" dirty="0" err="1">
                <a:solidFill>
                  <a:schemeClr val="tx1"/>
                </a:solidFill>
              </a:rPr>
              <a:t>programma’s</a:t>
            </a:r>
            <a:r>
              <a:rPr lang="en-US" sz="2400" dirty="0">
                <a:solidFill>
                  <a:schemeClr val="tx1"/>
                </a:solidFill>
              </a:rPr>
              <a:t>, </a:t>
            </a:r>
            <a:r>
              <a:rPr lang="en-US" sz="2400" dirty="0" err="1">
                <a:solidFill>
                  <a:schemeClr val="tx1"/>
                </a:solidFill>
              </a:rPr>
              <a:t>documentaires</a:t>
            </a:r>
            <a:r>
              <a:rPr lang="en-US" sz="2400" dirty="0">
                <a:solidFill>
                  <a:schemeClr val="tx1"/>
                </a:solidFill>
              </a:rPr>
              <a:t>, </a:t>
            </a:r>
            <a:r>
              <a:rPr lang="en-US" sz="2400" dirty="0" err="1">
                <a:solidFill>
                  <a:schemeClr val="tx1"/>
                </a:solidFill>
              </a:rPr>
              <a:t>gesprekken</a:t>
            </a:r>
            <a:r>
              <a:rPr lang="en-US" sz="2400" dirty="0">
                <a:solidFill>
                  <a:schemeClr val="tx1"/>
                </a:solidFill>
              </a:rPr>
              <a:t> met </a:t>
            </a:r>
            <a:r>
              <a:rPr lang="en-US" sz="2400" dirty="0" err="1">
                <a:solidFill>
                  <a:schemeClr val="tx1"/>
                </a:solidFill>
              </a:rPr>
              <a:t>kenners</a:t>
            </a:r>
            <a:r>
              <a:rPr lang="en-US" sz="2400" dirty="0">
                <a:solidFill>
                  <a:schemeClr val="tx1"/>
                </a:solidFill>
              </a:rPr>
              <a:t>. </a:t>
            </a:r>
            <a:r>
              <a:rPr lang="en-US" sz="2400" dirty="0" err="1">
                <a:solidFill>
                  <a:schemeClr val="tx1"/>
                </a:solidFill>
              </a:rPr>
              <a:t>Dit</a:t>
            </a:r>
            <a:r>
              <a:rPr lang="en-US" sz="2400" dirty="0">
                <a:solidFill>
                  <a:schemeClr val="tx1"/>
                </a:solidFill>
              </a:rPr>
              <a:t> </a:t>
            </a:r>
            <a:r>
              <a:rPr lang="en-US" sz="2400" dirty="0" err="1">
                <a:solidFill>
                  <a:schemeClr val="tx1"/>
                </a:solidFill>
              </a:rPr>
              <a:t>draagt</a:t>
            </a:r>
            <a:r>
              <a:rPr lang="en-US" sz="2400" dirty="0">
                <a:solidFill>
                  <a:schemeClr val="tx1"/>
                </a:solidFill>
              </a:rPr>
              <a:t> </a:t>
            </a:r>
            <a:r>
              <a:rPr lang="en-US" sz="2400" dirty="0" err="1">
                <a:solidFill>
                  <a:schemeClr val="tx1"/>
                </a:solidFill>
              </a:rPr>
              <a:t>aan</a:t>
            </a:r>
            <a:r>
              <a:rPr lang="en-US" sz="2400" dirty="0">
                <a:solidFill>
                  <a:schemeClr val="tx1"/>
                </a:solidFill>
              </a:rPr>
              <a:t>:</a:t>
            </a:r>
          </a:p>
          <a:p>
            <a:pPr marL="457200" indent="-457200">
              <a:buAutoNum type="arabicPeriod"/>
            </a:pPr>
            <a:r>
              <a:rPr lang="en-US" sz="2400" dirty="0" err="1">
                <a:solidFill>
                  <a:schemeClr val="tx1"/>
                </a:solidFill>
              </a:rPr>
              <a:t>inspiratie</a:t>
            </a:r>
            <a:r>
              <a:rPr lang="en-US" sz="2400" dirty="0">
                <a:solidFill>
                  <a:schemeClr val="tx1"/>
                </a:solidFill>
              </a:rPr>
              <a:t> en </a:t>
            </a:r>
            <a:r>
              <a:rPr lang="en-US" sz="2400" dirty="0" err="1">
                <a:solidFill>
                  <a:schemeClr val="tx1"/>
                </a:solidFill>
              </a:rPr>
              <a:t>enthousiasme</a:t>
            </a:r>
            <a:r>
              <a:rPr lang="en-US" sz="2400" dirty="0">
                <a:solidFill>
                  <a:schemeClr val="tx1"/>
                </a:solidFill>
              </a:rPr>
              <a:t> van de </a:t>
            </a:r>
            <a:r>
              <a:rPr lang="en-US" sz="2400" dirty="0" err="1">
                <a:solidFill>
                  <a:schemeClr val="tx1"/>
                </a:solidFill>
              </a:rPr>
              <a:t>leerling</a:t>
            </a:r>
            <a:endParaRPr lang="en-US" sz="2400" dirty="0">
              <a:solidFill>
                <a:schemeClr val="tx1"/>
              </a:solidFill>
            </a:endParaRPr>
          </a:p>
          <a:p>
            <a:pPr marL="457200" indent="-457200">
              <a:buAutoNum type="arabicPeriod"/>
            </a:pPr>
            <a:r>
              <a:rPr lang="en-US" sz="2400" dirty="0">
                <a:solidFill>
                  <a:schemeClr val="tx1"/>
                </a:solidFill>
              </a:rPr>
              <a:t>het </a:t>
            </a:r>
            <a:r>
              <a:rPr lang="en-US" sz="2400" dirty="0" err="1">
                <a:solidFill>
                  <a:schemeClr val="tx1"/>
                </a:solidFill>
              </a:rPr>
              <a:t>concretiseren</a:t>
            </a:r>
            <a:r>
              <a:rPr lang="en-US" sz="2400" dirty="0">
                <a:solidFill>
                  <a:schemeClr val="tx1"/>
                </a:solidFill>
              </a:rPr>
              <a:t> of </a:t>
            </a:r>
            <a:r>
              <a:rPr lang="en-US" sz="2400" dirty="0" err="1">
                <a:solidFill>
                  <a:schemeClr val="tx1"/>
                </a:solidFill>
              </a:rPr>
              <a:t>inperken</a:t>
            </a:r>
            <a:r>
              <a:rPr lang="en-US" sz="2400" dirty="0">
                <a:solidFill>
                  <a:schemeClr val="tx1"/>
                </a:solidFill>
              </a:rPr>
              <a:t> van het </a:t>
            </a:r>
            <a:r>
              <a:rPr lang="en-US" sz="2400" dirty="0" err="1">
                <a:solidFill>
                  <a:schemeClr val="tx1"/>
                </a:solidFill>
              </a:rPr>
              <a:t>onderwerp</a:t>
            </a:r>
            <a:r>
              <a:rPr lang="en-US" sz="2400" dirty="0">
                <a:solidFill>
                  <a:schemeClr val="tx1"/>
                </a:solidFill>
              </a:rPr>
              <a:t> en </a:t>
            </a:r>
            <a:r>
              <a:rPr lang="en-US" sz="2400" dirty="0" err="1">
                <a:solidFill>
                  <a:schemeClr val="tx1"/>
                </a:solidFill>
              </a:rPr>
              <a:t>komen</a:t>
            </a:r>
            <a:r>
              <a:rPr lang="en-US" sz="2400" dirty="0">
                <a:solidFill>
                  <a:schemeClr val="tx1"/>
                </a:solidFill>
              </a:rPr>
              <a:t> tot </a:t>
            </a:r>
            <a:r>
              <a:rPr lang="en-US" sz="2400" dirty="0" err="1">
                <a:solidFill>
                  <a:schemeClr val="tx1"/>
                </a:solidFill>
              </a:rPr>
              <a:t>een</a:t>
            </a:r>
            <a:r>
              <a:rPr lang="en-US" sz="2400" dirty="0">
                <a:solidFill>
                  <a:schemeClr val="tx1"/>
                </a:solidFill>
              </a:rPr>
              <a:t> </a:t>
            </a:r>
            <a:r>
              <a:rPr lang="en-US" sz="2400" dirty="0" err="1">
                <a:solidFill>
                  <a:schemeClr val="tx1"/>
                </a:solidFill>
              </a:rPr>
              <a:t>onderzoeksvraag</a:t>
            </a:r>
            <a:r>
              <a:rPr lang="en-US" sz="2400" dirty="0">
                <a:solidFill>
                  <a:schemeClr val="tx1"/>
                </a:solidFill>
              </a:rPr>
              <a:t>.</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454" y="6172201"/>
            <a:ext cx="9143990" cy="685799"/>
          </a:xfrm>
          <a:prstGeom prst="rect">
            <a:avLst/>
          </a:prstGeom>
          <a:noFill/>
          <a:ln>
            <a:noFill/>
          </a:ln>
        </p:spPr>
      </p:pic>
    </p:spTree>
    <p:extLst>
      <p:ext uri="{BB962C8B-B14F-4D97-AF65-F5344CB8AC3E}">
        <p14:creationId xmlns:p14="http://schemas.microsoft.com/office/powerpoint/2010/main" val="228505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panose="020F0502020204030204"/>
              </a:rPr>
              <a:t>Begeleiding: </a:t>
            </a:r>
            <a:r>
              <a:rPr lang="en-US" sz="3200" dirty="0" err="1">
                <a:solidFill>
                  <a:prstClr val="white"/>
                </a:solidFill>
                <a:latin typeface="Calibri" panose="020F0502020204030204"/>
              </a:rPr>
              <a:t>Leerlingen</a:t>
            </a:r>
            <a:r>
              <a:rPr lang="en-US" sz="3200" dirty="0">
                <a:solidFill>
                  <a:prstClr val="white"/>
                </a:solidFill>
                <a:latin typeface="Calibri" panose="020F0502020204030204"/>
              </a:rPr>
              <a:t> </a:t>
            </a:r>
            <a:r>
              <a:rPr lang="en-US" sz="3200" dirty="0" err="1">
                <a:solidFill>
                  <a:prstClr val="white"/>
                </a:solidFill>
                <a:latin typeface="Calibri" panose="020F0502020204030204"/>
              </a:rPr>
              <a:t>enthousiasmeren</a:t>
            </a:r>
            <a:endPar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28665" y="1538004"/>
            <a:ext cx="7428975" cy="4648965"/>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prstClr val="white"/>
              </a:buClr>
              <a:buSzPts val="2200"/>
              <a:tabLst/>
              <a:defRPr/>
            </a:pPr>
            <a:r>
              <a:rPr kumimoji="0" lang="nl-NL" sz="2400" b="1" i="0" u="none" strike="noStrike" kern="1200" cap="none" spc="0" normalizeH="0" baseline="0" noProof="0" dirty="0">
                <a:ln>
                  <a:noFill/>
                </a:ln>
                <a:effectLst/>
                <a:uLnTx/>
                <a:uFillTx/>
                <a:latin typeface="Calibri" panose="020F0502020204030204"/>
              </a:rPr>
              <a:t>Als docent</a:t>
            </a:r>
            <a:r>
              <a:rPr kumimoji="0" lang="nl-NL" sz="2400" b="0" i="0" u="none" strike="noStrike" kern="1200" cap="none" spc="0" normalizeH="0" baseline="0" noProof="0" dirty="0">
                <a:ln>
                  <a:noFill/>
                </a:ln>
                <a:effectLst/>
                <a:uLnTx/>
                <a:uFillTx/>
                <a:latin typeface="Calibri" panose="020F0502020204030204"/>
              </a:rPr>
              <a:t>:</a:t>
            </a:r>
          </a:p>
          <a:p>
            <a:pPr lvl="0">
              <a:lnSpc>
                <a:spcPct val="90000"/>
              </a:lnSpc>
              <a:buClr>
                <a:prstClr val="white"/>
              </a:buClr>
              <a:buSzPts val="2200"/>
              <a:defRPr/>
            </a:pPr>
            <a:r>
              <a:rPr lang="nl-NL" sz="2400" dirty="0">
                <a:latin typeface="Calibri" panose="020F0502020204030204"/>
              </a:rPr>
              <a:t>Na het bieden van een algemene voorlichting en de kaders van het </a:t>
            </a:r>
            <a:r>
              <a:rPr lang="nl-NL" sz="2400" dirty="0" err="1">
                <a:latin typeface="Calibri" panose="020F0502020204030204"/>
              </a:rPr>
              <a:t>pws</a:t>
            </a:r>
            <a:r>
              <a:rPr lang="nl-NL" sz="2400" dirty="0">
                <a:latin typeface="Calibri" panose="020F0502020204030204"/>
              </a:rPr>
              <a:t>: laat leerling zelf nadenken en kiezen.</a:t>
            </a:r>
          </a:p>
          <a:p>
            <a:pPr lvl="0">
              <a:lnSpc>
                <a:spcPct val="90000"/>
              </a:lnSpc>
              <a:buClr>
                <a:prstClr val="white"/>
              </a:buClr>
              <a:buSzPts val="2200"/>
              <a:defRPr/>
            </a:pPr>
            <a:endParaRPr kumimoji="0" lang="nl-NL" sz="1000" b="0" i="0" u="none" strike="noStrike" kern="1200" cap="none" spc="0" normalizeH="0" baseline="0" noProof="0" dirty="0">
              <a:ln>
                <a:noFill/>
              </a:ln>
              <a:effectLst/>
              <a:uLnTx/>
              <a:uFillTx/>
              <a:latin typeface="Calibri" panose="020F0502020204030204"/>
            </a:endParaRPr>
          </a:p>
          <a:p>
            <a:pPr lvl="0">
              <a:lnSpc>
                <a:spcPct val="90000"/>
              </a:lnSpc>
              <a:buClr>
                <a:prstClr val="white"/>
              </a:buClr>
              <a:buSzPts val="2200"/>
              <a:defRPr/>
            </a:pPr>
            <a:r>
              <a:rPr kumimoji="0" lang="nl-NL" sz="2400" b="0" i="0" u="none" strike="noStrike" kern="1200" cap="none" spc="0" normalizeH="0" baseline="0" noProof="0" dirty="0">
                <a:ln>
                  <a:noFill/>
                </a:ln>
                <a:effectLst/>
                <a:uLnTx/>
                <a:uFillTx/>
                <a:latin typeface="Calibri" panose="020F0502020204030204"/>
              </a:rPr>
              <a:t>Maar bied ook handvatten en inspiratie</a:t>
            </a:r>
            <a:r>
              <a:rPr lang="nl-NL" sz="2400" dirty="0"/>
              <a:t>: genoemde zaken bij dia: </a:t>
            </a:r>
            <a:r>
              <a:rPr lang="nl-NL" sz="2400" i="1" dirty="0"/>
              <a:t>Onderwerp kiezen</a:t>
            </a:r>
            <a:r>
              <a:rPr lang="nl-NL" sz="2400" dirty="0"/>
              <a:t>. </a:t>
            </a:r>
          </a:p>
          <a:p>
            <a:pPr lvl="0">
              <a:lnSpc>
                <a:spcPct val="90000"/>
              </a:lnSpc>
              <a:buClr>
                <a:prstClr val="white"/>
              </a:buClr>
              <a:buSzPts val="2200"/>
              <a:defRPr/>
            </a:pPr>
            <a:endParaRPr lang="nl-NL" sz="1000" dirty="0"/>
          </a:p>
          <a:p>
            <a:pPr lvl="0">
              <a:lnSpc>
                <a:spcPct val="90000"/>
              </a:lnSpc>
              <a:buClr>
                <a:prstClr val="white"/>
              </a:buClr>
              <a:buSzPts val="2200"/>
              <a:defRPr/>
            </a:pPr>
            <a:r>
              <a:rPr lang="nl-NL" sz="2400" dirty="0"/>
              <a:t>Als docent kun je tijdens je lessen ook steeds aangeven wanneer een onderwerp geschikt is. Ieder vak biedt eigen onderwerpen en bijbehorende sites (bijv. Nederlands: </a:t>
            </a:r>
            <a:r>
              <a:rPr lang="nl-NL" sz="2400" dirty="0">
                <a:hlinkClick r:id="rId4">
                  <a:extLst>
                    <a:ext uri="{A12FA001-AC4F-418D-AE19-62706E023703}">
                      <ahyp:hlinkClr xmlns:ahyp="http://schemas.microsoft.com/office/drawing/2018/hyperlinkcolor" val="tx"/>
                    </a:ext>
                  </a:extLst>
                </a:hlinkClick>
              </a:rPr>
              <a:t>https://litlab.nl/pws/</a:t>
            </a:r>
            <a:r>
              <a:rPr lang="nl-NL" sz="2400" dirty="0"/>
              <a:t>)</a:t>
            </a:r>
          </a:p>
          <a:p>
            <a:pPr lvl="0">
              <a:lnSpc>
                <a:spcPct val="90000"/>
              </a:lnSpc>
              <a:buClr>
                <a:prstClr val="white"/>
              </a:buClr>
              <a:buSzPts val="2200"/>
              <a:defRPr/>
            </a:pPr>
            <a:endParaRPr lang="nl-NL" sz="1000" dirty="0"/>
          </a:p>
          <a:p>
            <a:pPr lvl="0">
              <a:lnSpc>
                <a:spcPct val="90000"/>
              </a:lnSpc>
              <a:buClr>
                <a:prstClr val="white"/>
              </a:buClr>
              <a:buSzPts val="2200"/>
              <a:defRPr/>
            </a:pPr>
            <a:r>
              <a:rPr lang="nl-NL" sz="2400" dirty="0"/>
              <a:t>Verder heb je de taak de haalbaarheid en het bronnenmateriaal te checken. </a:t>
            </a:r>
            <a:endParaRPr lang="nl-NL" sz="2400" dirty="0">
              <a:latin typeface="Calibri" panose="020F0502020204030204"/>
            </a:endParaRPr>
          </a:p>
          <a:p>
            <a:pPr marR="0" lvl="0" algn="l" defTabSz="914400" rtl="0" eaLnBrk="1" fontAlgn="auto" latinLnBrk="0" hangingPunct="1">
              <a:lnSpc>
                <a:spcPct val="90000"/>
              </a:lnSpc>
              <a:spcBef>
                <a:spcPts val="0"/>
              </a:spcBef>
              <a:spcAft>
                <a:spcPts val="0"/>
              </a:spcAft>
              <a:buClr>
                <a:prstClr val="white"/>
              </a:buClr>
              <a:buSzPts val="2200"/>
              <a:tabLst/>
              <a:defRPr/>
            </a:pPr>
            <a:r>
              <a:rPr lang="nl-NL" sz="2000" dirty="0">
                <a:latin typeface="Calibri" panose="020F0502020204030204"/>
              </a:rPr>
              <a:t>	</a:t>
            </a:r>
          </a:p>
          <a:p>
            <a:pPr marL="0" marR="0" lvl="0" indent="0" algn="l" defTabSz="914400" rtl="0" eaLnBrk="1" fontAlgn="auto" latinLnBrk="0" hangingPunct="1">
              <a:lnSpc>
                <a:spcPct val="100000"/>
              </a:lnSpc>
              <a:spcBef>
                <a:spcPts val="0"/>
              </a:spcBef>
              <a:spcAft>
                <a:spcPts val="0"/>
              </a:spcAft>
              <a:buClr>
                <a:prstClr val="black"/>
              </a:buClr>
              <a:buSzPts val="2200"/>
              <a:buFontTx/>
              <a:buNone/>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5">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122639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prstClr val="white"/>
                </a:solidFill>
                <a:latin typeface="Calibri" panose="020F0502020204030204"/>
              </a:rPr>
              <a:t>Begeleiding: algemeen</a:t>
            </a:r>
            <a:endPar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14645" y="1860897"/>
            <a:ext cx="7428975" cy="4164217"/>
          </a:xfrm>
          <a:prstGeom prst="rect">
            <a:avLst/>
          </a:prstGeom>
          <a:noFill/>
        </p:spPr>
        <p:txBody>
          <a:bodyPr wrap="square">
            <a:spAutoFit/>
          </a:bodyPr>
          <a:lstStyle/>
          <a:p>
            <a:pPr lvl="0">
              <a:lnSpc>
                <a:spcPct val="90000"/>
              </a:lnSpc>
              <a:buClr>
                <a:prstClr val="white"/>
              </a:buClr>
              <a:buSzPts val="2200"/>
              <a:defRPr/>
            </a:pPr>
            <a:endParaRPr lang="nl-NL" sz="24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r>
              <a:rPr lang="nl-NL" sz="2400" dirty="0"/>
              <a:t>Voor de leerling is onderzoek doen (waarschijnlijk) nieuw.</a:t>
            </a:r>
          </a:p>
          <a:p>
            <a:pPr marL="342900" lvl="0" indent="-342900">
              <a:lnSpc>
                <a:spcPct val="90000"/>
              </a:lnSpc>
              <a:buClr>
                <a:prstClr val="white"/>
              </a:buClr>
              <a:buSzPts val="2200"/>
              <a:buFont typeface="Arial" panose="020B0604020202020204" pitchFamily="34" charset="0"/>
              <a:buChar char="•"/>
              <a:defRPr/>
            </a:pPr>
            <a:r>
              <a:rPr lang="nl-NL" sz="2400" dirty="0"/>
              <a:t>Stimuleer autonomie en eigenaarschap.</a:t>
            </a:r>
          </a:p>
          <a:p>
            <a:pPr marL="342900" lvl="0" indent="-342900">
              <a:lnSpc>
                <a:spcPct val="90000"/>
              </a:lnSpc>
              <a:buClr>
                <a:prstClr val="white"/>
              </a:buClr>
              <a:buSzPts val="2200"/>
              <a:buFont typeface="Arial" panose="020B0604020202020204" pitchFamily="34" charset="0"/>
              <a:buChar char="•"/>
              <a:defRPr/>
            </a:pPr>
            <a:r>
              <a:rPr lang="nl-NL" sz="2400" dirty="0"/>
              <a:t>Stimuleer kritisch nadenken: vragen stellen, feedback geven</a:t>
            </a:r>
          </a:p>
          <a:p>
            <a:pPr marL="342900" lvl="0" indent="-342900">
              <a:lnSpc>
                <a:spcPct val="90000"/>
              </a:lnSpc>
              <a:buClr>
                <a:prstClr val="white"/>
              </a:buClr>
              <a:buSzPts val="2200"/>
              <a:buFont typeface="Arial" panose="020B0604020202020204" pitchFamily="34" charset="0"/>
              <a:buChar char="•"/>
              <a:defRPr/>
            </a:pPr>
            <a:r>
              <a:rPr lang="nl-NL" sz="2400" dirty="0"/>
              <a:t>Stel steeds de vraag: hoe ga je dat onderzoeken?</a:t>
            </a:r>
          </a:p>
          <a:p>
            <a:pPr marL="342900" lvl="0" indent="-342900">
              <a:lnSpc>
                <a:spcPct val="90000"/>
              </a:lnSpc>
              <a:buClr>
                <a:prstClr val="white"/>
              </a:buClr>
              <a:buSzPts val="2200"/>
              <a:buFont typeface="Arial" panose="020B0604020202020204" pitchFamily="34" charset="0"/>
              <a:buChar char="•"/>
              <a:defRPr/>
            </a:pPr>
            <a:r>
              <a:rPr lang="nl-NL" sz="2400" dirty="0"/>
              <a:t>Een leerling moet elke stap die hij zet kunnen verantwoorden.</a:t>
            </a:r>
          </a:p>
          <a:p>
            <a:pPr marL="342900" lvl="0" indent="-342900">
              <a:lnSpc>
                <a:spcPct val="90000"/>
              </a:lnSpc>
              <a:buClr>
                <a:prstClr val="white"/>
              </a:buClr>
              <a:buSzPts val="2200"/>
              <a:buFont typeface="Arial" panose="020B0604020202020204" pitchFamily="34" charset="0"/>
              <a:buChar char="•"/>
              <a:defRPr/>
            </a:pPr>
            <a:endParaRPr lang="nl-NL" sz="2400" dirty="0"/>
          </a:p>
          <a:p>
            <a:pPr marL="342900" lvl="0" indent="-342900">
              <a:lnSpc>
                <a:spcPct val="90000"/>
              </a:lnSpc>
              <a:buClr>
                <a:prstClr val="white"/>
              </a:buClr>
              <a:buSzPts val="2200"/>
              <a:buFont typeface="Arial" panose="020B0604020202020204" pitchFamily="34" charset="0"/>
              <a:buChar char="•"/>
              <a:defRPr/>
            </a:pPr>
            <a:r>
              <a:rPr lang="nl-NL" sz="2400" dirty="0"/>
              <a:t>Denk aan het inrichten van een </a:t>
            </a:r>
            <a:r>
              <a:rPr lang="nl-NL" sz="2400" dirty="0" err="1"/>
              <a:t>workspace</a:t>
            </a:r>
            <a:r>
              <a:rPr lang="nl-NL" sz="2400" dirty="0"/>
              <a:t> of </a:t>
            </a:r>
            <a:r>
              <a:rPr lang="nl-NL" sz="2400" dirty="0" err="1"/>
              <a:t>elo</a:t>
            </a:r>
            <a:r>
              <a:rPr lang="nl-NL" sz="2400" dirty="0"/>
              <a:t>.</a:t>
            </a:r>
          </a:p>
          <a:p>
            <a:pPr marL="0" marR="0" lvl="0" indent="0" algn="l" defTabSz="914400" rtl="0" eaLnBrk="1" fontAlgn="auto" latinLnBrk="0" hangingPunct="1">
              <a:lnSpc>
                <a:spcPct val="100000"/>
              </a:lnSpc>
              <a:spcBef>
                <a:spcPts val="0"/>
              </a:spcBef>
              <a:spcAft>
                <a:spcPts val="0"/>
              </a:spcAft>
              <a:buClr>
                <a:prstClr val="black"/>
              </a:buClr>
              <a:buSzPts val="2200"/>
              <a:buFontTx/>
              <a:buNone/>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prstClr val="black"/>
              </a:buClr>
              <a:buSzPts val="2200"/>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288694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dirty="0" err="1"/>
              <a:t>Informatie</a:t>
            </a:r>
            <a:r>
              <a:rPr lang="en-US" sz="6300" dirty="0"/>
              <a:t> </a:t>
            </a:r>
            <a:r>
              <a:rPr lang="en-US" sz="6300" dirty="0" err="1"/>
              <a:t>verzamelen</a:t>
            </a:r>
            <a:endParaRPr lang="en-US" sz="6300" kern="1200" dirty="0">
              <a:solidFill>
                <a:schemeClr val="tx1"/>
              </a:solidFill>
              <a:latin typeface="+mj-lt"/>
              <a:ea typeface="+mj-ea"/>
              <a:cs typeface="+mj-cs"/>
            </a:endParaRPr>
          </a:p>
        </p:txBody>
      </p:sp>
      <p:sp>
        <p:nvSpPr>
          <p:cNvPr id="5" name="Text Placeholder 4"/>
          <p:cNvSpPr>
            <a:spLocks noGrp="1"/>
          </p:cNvSpPr>
          <p:nvPr>
            <p:ph type="body" idx="1"/>
          </p:nvPr>
        </p:nvSpPr>
        <p:spPr>
          <a:xfrm>
            <a:off x="1143000" y="5514052"/>
            <a:ext cx="6858000" cy="651910"/>
          </a:xfrm>
        </p:spPr>
        <p:txBody>
          <a:bodyPr vert="horz" lIns="91440" tIns="45720" rIns="91440" bIns="45720" rtlCol="0" anchor="ctr">
            <a:normAutofit/>
          </a:bodyPr>
          <a:lstStyle/>
          <a:p>
            <a:pPr algn="ctr"/>
            <a:endParaRPr lang="en-US" kern="1200">
              <a:solidFill>
                <a:schemeClr val="tx1"/>
              </a:solidFill>
              <a:latin typeface="+mn-lt"/>
              <a:ea typeface="+mn-ea"/>
              <a:cs typeface="+mn-cs"/>
            </a:endParaRPr>
          </a:p>
          <a:p>
            <a:pPr algn="ctr"/>
            <a:endParaRPr lang="en-US" kern="1200">
              <a:solidFill>
                <a:schemeClr val="tx1"/>
              </a:solidFill>
              <a:latin typeface="+mn-lt"/>
              <a:ea typeface="+mn-ea"/>
              <a:cs typeface="+mn-cs"/>
            </a:endParaRPr>
          </a:p>
          <a:p>
            <a:pPr algn="ctr"/>
            <a:endParaRPr lang="en-US"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77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8AD66-3CD2-4F8E-8E0F-94916543830F}"/>
              </a:ext>
            </a:extLst>
          </p:cNvPr>
          <p:cNvSpPr>
            <a:spLocks noGrp="1"/>
          </p:cNvSpPr>
          <p:nvPr>
            <p:ph type="title"/>
          </p:nvPr>
        </p:nvSpPr>
        <p:spPr>
          <a:xfrm>
            <a:off x="442170" y="856180"/>
            <a:ext cx="3420438" cy="1128068"/>
          </a:xfrm>
        </p:spPr>
        <p:txBody>
          <a:bodyPr anchor="ctr">
            <a:normAutofit/>
          </a:bodyPr>
          <a:lstStyle/>
          <a:p>
            <a:r>
              <a:rPr lang="en-US" sz="3500" b="1"/>
              <a:t>Hoe doe je het nu?</a:t>
            </a:r>
            <a:endParaRPr lang="nl-NL" sz="3500" b="1"/>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767A22-22A1-45D1-9257-769C3CD494F4}"/>
              </a:ext>
            </a:extLst>
          </p:cNvPr>
          <p:cNvSpPr>
            <a:spLocks noGrp="1"/>
          </p:cNvSpPr>
          <p:nvPr>
            <p:ph idx="1"/>
          </p:nvPr>
        </p:nvSpPr>
        <p:spPr>
          <a:xfrm>
            <a:off x="443039" y="2330505"/>
            <a:ext cx="3419569" cy="3979585"/>
          </a:xfrm>
        </p:spPr>
        <p:txBody>
          <a:bodyPr anchor="ctr">
            <a:normAutofit/>
          </a:bodyPr>
          <a:lstStyle/>
          <a:p>
            <a:r>
              <a:rPr lang="en-US" sz="2000" dirty="0"/>
              <a:t>Hoe </a:t>
            </a:r>
            <a:r>
              <a:rPr lang="en-US" sz="2000" dirty="0" err="1"/>
              <a:t>verzamelen</a:t>
            </a:r>
            <a:r>
              <a:rPr lang="en-US" sz="2000" dirty="0"/>
              <a:t> </a:t>
            </a:r>
            <a:r>
              <a:rPr lang="en-US" sz="2000" dirty="0" err="1"/>
              <a:t>leerlingen</a:t>
            </a:r>
            <a:r>
              <a:rPr lang="en-US" sz="2000" dirty="0"/>
              <a:t> </a:t>
            </a:r>
            <a:r>
              <a:rPr lang="en-US" sz="2000" dirty="0" err="1"/>
              <a:t>informatie</a:t>
            </a:r>
            <a:r>
              <a:rPr lang="en-US" sz="2000" dirty="0"/>
              <a:t>?</a:t>
            </a:r>
          </a:p>
          <a:p>
            <a:r>
              <a:rPr lang="nl-NL" sz="2000" dirty="0"/>
              <a:t>Welke hulp geef je daarbij? </a:t>
            </a:r>
          </a:p>
          <a:p>
            <a:r>
              <a:rPr lang="nl-NL" sz="2000" dirty="0"/>
              <a:t>Welke bronnen gebruik je?</a:t>
            </a:r>
          </a:p>
          <a:p>
            <a:r>
              <a:rPr lang="nl-NL" sz="2000" dirty="0"/>
              <a:t>Vragen?</a:t>
            </a:r>
          </a:p>
          <a:p>
            <a:pPr marL="0" indent="0">
              <a:buNone/>
            </a:pPr>
            <a:endParaRPr lang="nl-NL" sz="1700" dirty="0"/>
          </a:p>
          <a:p>
            <a:pPr marL="0" indent="0">
              <a:buNone/>
            </a:pPr>
            <a:r>
              <a:rPr lang="nl-NL" sz="2000" dirty="0">
                <a:solidFill>
                  <a:srgbClr val="002060"/>
                </a:solidFill>
              </a:rPr>
              <a:t>Hoe doe je het zelf? Hoe zoek je zelf informatie?</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N EIGEN WOORDEN NAVERTELLEN Toepassing 1: op het einde van de les WO  natuur gaan de leerlingen per twee zitten en vertellen over… |  Pictogrammen, School, Pictogram">
            <a:extLst>
              <a:ext uri="{FF2B5EF4-FFF2-40B4-BE49-F238E27FC236}">
                <a16:creationId xmlns:a16="http://schemas.microsoft.com/office/drawing/2014/main" id="{AFBB6A21-7489-43BF-9AFB-ECA95909F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83" r="12646"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7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Ho</a:t>
            </a:r>
            <a:r>
              <a:rPr lang="en-US" sz="2800" dirty="0">
                <a:solidFill>
                  <a:prstClr val="white"/>
                </a:solidFill>
                <a:latin typeface="Calibri" panose="020F0502020204030204"/>
              </a:rPr>
              <a:t>e </a:t>
            </a:r>
            <a:r>
              <a:rPr lang="en-US" sz="2800" dirty="0" err="1">
                <a:solidFill>
                  <a:prstClr val="white"/>
                </a:solidFill>
                <a:latin typeface="Calibri" panose="020F0502020204030204"/>
              </a:rPr>
              <a:t>goed</a:t>
            </a:r>
            <a:r>
              <a:rPr lang="en-US" sz="2800" dirty="0">
                <a:solidFill>
                  <a:prstClr val="white"/>
                </a:solidFill>
                <a:latin typeface="Calibri" panose="020F0502020204030204"/>
              </a:rPr>
              <a:t> </a:t>
            </a:r>
            <a:r>
              <a:rPr lang="en-US" sz="2800" dirty="0" err="1">
                <a:solidFill>
                  <a:prstClr val="white"/>
                </a:solidFill>
                <a:latin typeface="Calibri" panose="020F0502020204030204"/>
              </a:rPr>
              <a:t>zoeken</a:t>
            </a:r>
            <a:r>
              <a:rPr lang="en-US" sz="2800" dirty="0">
                <a:solidFill>
                  <a:prstClr val="white"/>
                </a:solidFill>
                <a:latin typeface="Calibri" panose="020F0502020204030204"/>
              </a:rPr>
              <a:t> </a:t>
            </a:r>
            <a:r>
              <a:rPr lang="en-US" sz="2800" dirty="0" err="1">
                <a:solidFill>
                  <a:prstClr val="white"/>
                </a:solidFill>
                <a:latin typeface="Calibri" panose="020F0502020204030204"/>
              </a:rPr>
              <a:t>leerlingen</a:t>
            </a:r>
            <a:r>
              <a:rPr lang="en-US" sz="2800" dirty="0">
                <a:solidFill>
                  <a:prstClr val="white"/>
                </a:solidFill>
                <a:latin typeface="Calibri" panose="020F0502020204030204"/>
              </a:rPr>
              <a:t>?</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79512" y="1700806"/>
            <a:ext cx="8964108" cy="4294683"/>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827584" y="1860897"/>
            <a:ext cx="7776864" cy="3236271"/>
          </a:xfrm>
          <a:prstGeom prst="rect">
            <a:avLst/>
          </a:prstGeom>
          <a:noFill/>
        </p:spPr>
        <p:txBody>
          <a:bodyPr wrap="square">
            <a:spAutoFit/>
          </a:bodyPr>
          <a:lstStyle/>
          <a:p>
            <a:pPr lvl="0">
              <a:lnSpc>
                <a:spcPct val="90000"/>
              </a:lnSpc>
              <a:buClr>
                <a:prstClr val="white"/>
              </a:buClr>
              <a:buSzPts val="2200"/>
              <a:defRPr/>
            </a:pPr>
            <a:r>
              <a:rPr lang="nl-NL" sz="2400" dirty="0"/>
              <a:t>Zijn leerlingen digitaal handig?</a:t>
            </a:r>
          </a:p>
          <a:p>
            <a:pPr lvl="0">
              <a:lnSpc>
                <a:spcPct val="90000"/>
              </a:lnSpc>
              <a:buClr>
                <a:prstClr val="white"/>
              </a:buClr>
              <a:buSzPts val="2200"/>
              <a:defRPr/>
            </a:pPr>
            <a:r>
              <a:rPr lang="nl-NL" sz="2400" dirty="0"/>
              <a:t>Op welk vlak? </a:t>
            </a:r>
          </a:p>
          <a:p>
            <a:pPr marL="342900" lvl="0" indent="-342900">
              <a:lnSpc>
                <a:spcPct val="90000"/>
              </a:lnSpc>
              <a:buClr>
                <a:prstClr val="white"/>
              </a:buClr>
              <a:buSzPts val="2200"/>
              <a:buFontTx/>
              <a:buChar char="-"/>
              <a:defRPr/>
            </a:pPr>
            <a:r>
              <a:rPr lang="nl-NL" sz="2400" dirty="0"/>
              <a:t>- sociale media</a:t>
            </a:r>
          </a:p>
          <a:p>
            <a:pPr marL="342900" lvl="0" indent="-342900">
              <a:lnSpc>
                <a:spcPct val="90000"/>
              </a:lnSpc>
              <a:buClr>
                <a:prstClr val="white"/>
              </a:buClr>
              <a:buSzPts val="2200"/>
              <a:buFontTx/>
              <a:buChar char="-"/>
              <a:defRPr/>
            </a:pPr>
            <a:r>
              <a:rPr lang="nl-NL" sz="2400" dirty="0"/>
              <a:t>- informatie zoeken</a:t>
            </a:r>
          </a:p>
          <a:p>
            <a:pPr marL="342900" lvl="0" indent="-342900">
              <a:lnSpc>
                <a:spcPct val="90000"/>
              </a:lnSpc>
              <a:buClr>
                <a:prstClr val="white"/>
              </a:buClr>
              <a:buSzPts val="2200"/>
              <a:buFontTx/>
              <a:buChar char="-"/>
              <a:defRPr/>
            </a:pPr>
            <a:r>
              <a:rPr lang="nl-NL" sz="2400" dirty="0"/>
              <a:t>- effectief en efficiënt zoeken</a:t>
            </a:r>
          </a:p>
          <a:p>
            <a:pPr marL="342900" lvl="0" indent="-342900">
              <a:lnSpc>
                <a:spcPct val="90000"/>
              </a:lnSpc>
              <a:buClr>
                <a:prstClr val="white"/>
              </a:buClr>
              <a:buSzPts val="2200"/>
              <a:buFontTx/>
              <a:buChar char="-"/>
              <a:defRPr/>
            </a:pPr>
            <a:r>
              <a:rPr lang="nl-NL" sz="2400" dirty="0"/>
              <a:t>- geschikte en goede bronnen zoeken</a:t>
            </a:r>
          </a:p>
          <a:p>
            <a:pPr lvl="0">
              <a:lnSpc>
                <a:spcPct val="90000"/>
              </a:lnSpc>
              <a:buClr>
                <a:prstClr val="white"/>
              </a:buClr>
              <a:buSzPts val="2200"/>
              <a:defRPr/>
            </a:pPr>
            <a:endParaRPr lang="nl-NL" sz="2000" dirty="0"/>
          </a:p>
          <a:p>
            <a:pPr lvl="0">
              <a:lnSpc>
                <a:spcPct val="90000"/>
              </a:lnSpc>
              <a:buClr>
                <a:prstClr val="white"/>
              </a:buClr>
              <a:buSzPts val="2200"/>
              <a:defRPr/>
            </a:pPr>
            <a:r>
              <a:rPr lang="nl-NL" sz="2400" dirty="0"/>
              <a:t>Dus: leerlingen hebben hulp nodig bij het vinden en beoordelen van bronnen.</a:t>
            </a:r>
          </a:p>
          <a:p>
            <a:pPr marR="0" lvl="0" algn="l" defTabSz="914400" rtl="0" eaLnBrk="1" fontAlgn="auto" latinLnBrk="0" hangingPunct="1">
              <a:lnSpc>
                <a:spcPct val="100000"/>
              </a:lnSpc>
              <a:spcBef>
                <a:spcPts val="0"/>
              </a:spcBef>
              <a:spcAft>
                <a:spcPts val="0"/>
              </a:spcAft>
              <a:buClr>
                <a:prstClr val="black"/>
              </a:buClr>
              <a:buSzPts val="2200"/>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290405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Calibri" panose="020F0502020204030204"/>
              </a:rPr>
              <a:t>Vaardigheden</a:t>
            </a:r>
            <a:r>
              <a:rPr lang="en-US" sz="2800" dirty="0">
                <a:solidFill>
                  <a:prstClr val="white"/>
                </a:solidFill>
                <a:latin typeface="Calibri" panose="020F0502020204030204"/>
              </a:rPr>
              <a:t> die </a:t>
            </a:r>
            <a:r>
              <a:rPr lang="en-US" sz="2800" dirty="0" err="1">
                <a:solidFill>
                  <a:prstClr val="white"/>
                </a:solidFill>
                <a:latin typeface="Calibri" panose="020F0502020204030204"/>
              </a:rPr>
              <a:t>nodig</a:t>
            </a:r>
            <a:r>
              <a:rPr lang="en-US" sz="2800" dirty="0">
                <a:solidFill>
                  <a:prstClr val="white"/>
                </a:solidFill>
                <a:latin typeface="Calibri" panose="020F0502020204030204"/>
              </a:rPr>
              <a:t> </a:t>
            </a:r>
            <a:r>
              <a:rPr lang="en-US" sz="2800" dirty="0" err="1">
                <a:solidFill>
                  <a:prstClr val="white"/>
                </a:solidFill>
                <a:latin typeface="Calibri" panose="020F0502020204030204"/>
              </a:rPr>
              <a:t>zijn</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en-US" sz="2400" dirty="0">
              <a:solidFill>
                <a:schemeClr val="tx1"/>
              </a:solidFill>
              <a:latin typeface="Calibri" panose="020F0502020204030204"/>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lang="en-US" sz="2400" dirty="0" err="1">
                <a:solidFill>
                  <a:schemeClr val="tx1"/>
                </a:solidFill>
                <a:latin typeface="Calibri" panose="020F0502020204030204"/>
              </a:rPr>
              <a:t>Bronnen</a:t>
            </a:r>
            <a:r>
              <a:rPr lang="en-US" sz="2400" dirty="0">
                <a:solidFill>
                  <a:schemeClr val="tx1"/>
                </a:solidFill>
                <a:latin typeface="Calibri" panose="020F0502020204030204"/>
              </a:rPr>
              <a:t> </a:t>
            </a:r>
            <a:r>
              <a:rPr lang="en-US" sz="2400" dirty="0" err="1">
                <a:solidFill>
                  <a:schemeClr val="tx1"/>
                </a:solidFill>
                <a:latin typeface="Calibri" panose="020F0502020204030204"/>
              </a:rPr>
              <a:t>kunnen</a:t>
            </a:r>
            <a:r>
              <a:rPr lang="en-US" sz="2400" dirty="0">
                <a:solidFill>
                  <a:schemeClr val="tx1"/>
                </a:solidFill>
                <a:latin typeface="Calibri" panose="020F0502020204030204"/>
              </a:rPr>
              <a:t> </a:t>
            </a:r>
            <a:r>
              <a:rPr lang="en-US" sz="2400" dirty="0" err="1">
                <a:solidFill>
                  <a:schemeClr val="tx1"/>
                </a:solidFill>
                <a:latin typeface="Calibri" panose="020F0502020204030204"/>
              </a:rPr>
              <a:t>vinden</a:t>
            </a:r>
            <a:r>
              <a:rPr lang="en-US" sz="2400" dirty="0">
                <a:solidFill>
                  <a:schemeClr val="tx1"/>
                </a:solidFill>
                <a:latin typeface="Calibri" panose="020F0502020204030204"/>
              </a:rPr>
              <a:t>: </a:t>
            </a:r>
            <a:r>
              <a:rPr lang="en-US" sz="2400" dirty="0" err="1">
                <a:solidFill>
                  <a:schemeClr val="tx1"/>
                </a:solidFill>
                <a:latin typeface="Calibri" panose="020F0502020204030204"/>
              </a:rPr>
              <a:t>leerlingen</a:t>
            </a:r>
            <a:r>
              <a:rPr lang="en-US" sz="2400" dirty="0">
                <a:solidFill>
                  <a:schemeClr val="tx1"/>
                </a:solidFill>
                <a:latin typeface="Calibri" panose="020F0502020204030204"/>
              </a:rPr>
              <a:t> </a:t>
            </a:r>
            <a:r>
              <a:rPr lang="en-US" sz="2400" dirty="0" err="1">
                <a:solidFill>
                  <a:schemeClr val="tx1"/>
                </a:solidFill>
                <a:latin typeface="Calibri" panose="020F0502020204030204"/>
              </a:rPr>
              <a:t>moeten</a:t>
            </a:r>
            <a:r>
              <a:rPr lang="en-US" sz="2400" dirty="0">
                <a:solidFill>
                  <a:schemeClr val="tx1"/>
                </a:solidFill>
                <a:latin typeface="Calibri" panose="020F0502020204030204"/>
              </a:rPr>
              <a:t> </a:t>
            </a:r>
            <a:r>
              <a:rPr lang="en-US" sz="2400" dirty="0" err="1">
                <a:solidFill>
                  <a:schemeClr val="tx1"/>
                </a:solidFill>
                <a:latin typeface="Calibri" panose="020F0502020204030204"/>
              </a:rPr>
              <a:t>leren</a:t>
            </a:r>
            <a:r>
              <a:rPr lang="en-US" sz="2400" dirty="0">
                <a:solidFill>
                  <a:schemeClr val="tx1"/>
                </a:solidFill>
                <a:latin typeface="Calibri" panose="020F0502020204030204"/>
              </a:rPr>
              <a:t> </a:t>
            </a:r>
            <a:r>
              <a:rPr lang="en-US" sz="2400" u="sng" dirty="0" err="1">
                <a:solidFill>
                  <a:schemeClr val="tx1"/>
                </a:solidFill>
                <a:latin typeface="Calibri" panose="020F0502020204030204"/>
              </a:rPr>
              <a:t>waar</a:t>
            </a:r>
            <a:r>
              <a:rPr lang="en-US" sz="2400" dirty="0">
                <a:solidFill>
                  <a:schemeClr val="tx1"/>
                </a:solidFill>
                <a:latin typeface="Calibri" panose="020F0502020204030204"/>
              </a:rPr>
              <a:t> </a:t>
            </a:r>
            <a:r>
              <a:rPr lang="en-US" sz="2400" dirty="0" err="1">
                <a:solidFill>
                  <a:schemeClr val="tx1"/>
                </a:solidFill>
                <a:latin typeface="Calibri" panose="020F0502020204030204"/>
              </a:rPr>
              <a:t>ze</a:t>
            </a:r>
            <a:r>
              <a:rPr lang="en-US" sz="2400" dirty="0">
                <a:solidFill>
                  <a:schemeClr val="tx1"/>
                </a:solidFill>
                <a:latin typeface="Calibri" panose="020F0502020204030204"/>
              </a:rPr>
              <a:t> </a:t>
            </a:r>
            <a:r>
              <a:rPr lang="en-US" sz="2400" dirty="0" err="1">
                <a:solidFill>
                  <a:schemeClr val="tx1"/>
                </a:solidFill>
                <a:latin typeface="Calibri" panose="020F0502020204030204"/>
              </a:rPr>
              <a:t>bronmateriaal</a:t>
            </a:r>
            <a:r>
              <a:rPr lang="en-US" sz="2400" dirty="0">
                <a:solidFill>
                  <a:schemeClr val="tx1"/>
                </a:solidFill>
                <a:latin typeface="Calibri" panose="020F0502020204030204"/>
              </a:rPr>
              <a:t> </a:t>
            </a:r>
            <a:r>
              <a:rPr lang="en-US" sz="2400" dirty="0" err="1">
                <a:solidFill>
                  <a:schemeClr val="tx1"/>
                </a:solidFill>
                <a:latin typeface="Calibri" panose="020F0502020204030204"/>
              </a:rPr>
              <a:t>moeten</a:t>
            </a:r>
            <a:r>
              <a:rPr lang="en-US" sz="2400" dirty="0">
                <a:solidFill>
                  <a:schemeClr val="tx1"/>
                </a:solidFill>
                <a:latin typeface="Calibri" panose="020F0502020204030204"/>
              </a:rPr>
              <a:t> </a:t>
            </a:r>
            <a:r>
              <a:rPr lang="en-US" sz="2400" dirty="0" err="1">
                <a:solidFill>
                  <a:schemeClr val="tx1"/>
                </a:solidFill>
                <a:latin typeface="Calibri" panose="020F0502020204030204"/>
              </a:rPr>
              <a:t>zoeken</a:t>
            </a:r>
            <a:r>
              <a:rPr lang="en-US" sz="2400" dirty="0">
                <a:solidFill>
                  <a:schemeClr val="tx1"/>
                </a:solidFill>
                <a:latin typeface="Calibri" panose="020F0502020204030204"/>
              </a:rPr>
              <a:t>.</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lang="en-US" sz="2400" dirty="0" err="1">
                <a:solidFill>
                  <a:schemeClr val="tx1"/>
                </a:solidFill>
                <a:latin typeface="Calibri" panose="020F0502020204030204"/>
              </a:rPr>
              <a:t>Leerlingen</a:t>
            </a:r>
            <a:r>
              <a:rPr lang="en-US" sz="2400" dirty="0">
                <a:solidFill>
                  <a:schemeClr val="tx1"/>
                </a:solidFill>
                <a:latin typeface="Calibri" panose="020F0502020204030204"/>
              </a:rPr>
              <a:t> </a:t>
            </a:r>
            <a:r>
              <a:rPr lang="en-US" sz="2400" dirty="0" err="1">
                <a:solidFill>
                  <a:schemeClr val="tx1"/>
                </a:solidFill>
                <a:latin typeface="Calibri" panose="020F0502020204030204"/>
              </a:rPr>
              <a:t>moeten</a:t>
            </a:r>
            <a:r>
              <a:rPr lang="en-US" sz="2400" dirty="0">
                <a:solidFill>
                  <a:schemeClr val="tx1"/>
                </a:solidFill>
                <a:latin typeface="Calibri" panose="020F0502020204030204"/>
              </a:rPr>
              <a:t> </a:t>
            </a:r>
            <a:r>
              <a:rPr lang="en-US" sz="2400" dirty="0" err="1">
                <a:solidFill>
                  <a:schemeClr val="tx1"/>
                </a:solidFill>
                <a:latin typeface="Calibri" panose="020F0502020204030204"/>
              </a:rPr>
              <a:t>leren</a:t>
            </a:r>
            <a:r>
              <a:rPr lang="en-US" sz="2400" dirty="0">
                <a:solidFill>
                  <a:schemeClr val="tx1"/>
                </a:solidFill>
                <a:latin typeface="Calibri" panose="020F0502020204030204"/>
              </a:rPr>
              <a:t> </a:t>
            </a:r>
            <a:r>
              <a:rPr lang="en-US" sz="2400" u="sng" dirty="0">
                <a:solidFill>
                  <a:schemeClr val="tx1"/>
                </a:solidFill>
                <a:latin typeface="Calibri" panose="020F0502020204030204"/>
              </a:rPr>
              <a:t>hoe</a:t>
            </a:r>
            <a:r>
              <a:rPr lang="en-US" sz="2400" dirty="0">
                <a:solidFill>
                  <a:schemeClr val="tx1"/>
                </a:solidFill>
                <a:latin typeface="Calibri" panose="020F0502020204030204"/>
              </a:rPr>
              <a:t> </a:t>
            </a:r>
            <a:r>
              <a:rPr lang="en-US" sz="2400" dirty="0" err="1">
                <a:solidFill>
                  <a:schemeClr val="tx1"/>
                </a:solidFill>
                <a:latin typeface="Calibri" panose="020F0502020204030204"/>
              </a:rPr>
              <a:t>ze</a:t>
            </a:r>
            <a:r>
              <a:rPr lang="en-US" sz="2400" dirty="0">
                <a:solidFill>
                  <a:schemeClr val="tx1"/>
                </a:solidFill>
                <a:latin typeface="Calibri" panose="020F0502020204030204"/>
              </a:rPr>
              <a:t> </a:t>
            </a:r>
            <a:r>
              <a:rPr lang="en-US" sz="2400" dirty="0" err="1">
                <a:solidFill>
                  <a:schemeClr val="tx1"/>
                </a:solidFill>
                <a:latin typeface="Calibri" panose="020F0502020204030204"/>
              </a:rPr>
              <a:t>geschikt</a:t>
            </a:r>
            <a:r>
              <a:rPr lang="en-US" sz="2400" dirty="0">
                <a:solidFill>
                  <a:schemeClr val="tx1"/>
                </a:solidFill>
                <a:latin typeface="Calibri" panose="020F0502020204030204"/>
              </a:rPr>
              <a:t> material </a:t>
            </a:r>
            <a:r>
              <a:rPr lang="en-US" sz="2400" dirty="0" err="1">
                <a:solidFill>
                  <a:schemeClr val="tx1"/>
                </a:solidFill>
                <a:latin typeface="Calibri" panose="020F0502020204030204"/>
              </a:rPr>
              <a:t>kunnen</a:t>
            </a:r>
            <a:r>
              <a:rPr lang="en-US" sz="2400" dirty="0">
                <a:solidFill>
                  <a:schemeClr val="tx1"/>
                </a:solidFill>
                <a:latin typeface="Calibri" panose="020F0502020204030204"/>
              </a:rPr>
              <a:t> </a:t>
            </a:r>
            <a:r>
              <a:rPr lang="en-US" sz="2400" dirty="0" err="1">
                <a:solidFill>
                  <a:schemeClr val="tx1"/>
                </a:solidFill>
                <a:latin typeface="Calibri" panose="020F0502020204030204"/>
              </a:rPr>
              <a:t>vinden</a:t>
            </a:r>
            <a:r>
              <a:rPr lang="en-US" sz="2400" dirty="0">
                <a:solidFill>
                  <a:schemeClr val="tx1"/>
                </a:solidFill>
                <a:latin typeface="Calibri" panose="020F0502020204030204"/>
              </a:rPr>
              <a:t>: z</a:t>
            </a:r>
            <a:r>
              <a:rPr kumimoji="0" lang="en-US" sz="2400" b="0" i="0" u="none" strike="noStrike" kern="1200" cap="none" spc="0" normalizeH="0" baseline="0" noProof="0" dirty="0" err="1">
                <a:ln>
                  <a:noFill/>
                </a:ln>
                <a:solidFill>
                  <a:schemeClr val="tx1"/>
                </a:solidFill>
                <a:effectLst/>
                <a:uLnTx/>
                <a:uFillTx/>
                <a:latin typeface="Calibri" panose="020F0502020204030204"/>
              </a:rPr>
              <a:t>oektermen</a:t>
            </a:r>
            <a:r>
              <a:rPr lang="en-US" sz="2400" dirty="0">
                <a:solidFill>
                  <a:schemeClr val="tx1"/>
                </a:solidFill>
                <a:latin typeface="Calibri" panose="020F0502020204030204"/>
              </a:rPr>
              <a:t> </a:t>
            </a:r>
            <a:r>
              <a:rPr kumimoji="0" lang="en-US" sz="2400" b="0" i="0" u="none" strike="noStrike" kern="1200" cap="none" spc="0" normalizeH="0" baseline="0" noProof="0" dirty="0" err="1">
                <a:ln>
                  <a:noFill/>
                </a:ln>
                <a:solidFill>
                  <a:schemeClr val="tx1"/>
                </a:solidFill>
                <a:effectLst/>
                <a:uLnTx/>
                <a:uFillTx/>
                <a:latin typeface="Calibri" panose="020F0502020204030204"/>
              </a:rPr>
              <a:t>gebruiken</a:t>
            </a:r>
            <a:r>
              <a:rPr kumimoji="0" lang="en-US" sz="2400" b="0" i="0" u="none" strike="noStrike" kern="1200" cap="none" spc="0" normalizeH="0" baseline="0" noProof="0" dirty="0">
                <a:ln>
                  <a:noFill/>
                </a:ln>
                <a:solidFill>
                  <a:schemeClr val="tx1"/>
                </a:solidFill>
                <a:effectLst/>
                <a:uLnTx/>
                <a:uFillTx/>
                <a:latin typeface="Calibri" panose="020F0502020204030204"/>
              </a:rPr>
              <a:t>.</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lang="en-US" sz="2400" dirty="0" err="1">
                <a:solidFill>
                  <a:schemeClr val="tx1"/>
                </a:solidFill>
                <a:latin typeface="Calibri" panose="020F0502020204030204"/>
              </a:rPr>
              <a:t>Leerlingen</a:t>
            </a:r>
            <a:r>
              <a:rPr lang="en-US" sz="2400" dirty="0">
                <a:solidFill>
                  <a:schemeClr val="tx1"/>
                </a:solidFill>
                <a:latin typeface="Calibri" panose="020F0502020204030204"/>
              </a:rPr>
              <a:t> </a:t>
            </a:r>
            <a:r>
              <a:rPr lang="en-US" sz="2400" dirty="0" err="1">
                <a:solidFill>
                  <a:schemeClr val="tx1"/>
                </a:solidFill>
                <a:latin typeface="Calibri" panose="020F0502020204030204"/>
              </a:rPr>
              <a:t>moeten</a:t>
            </a:r>
            <a:r>
              <a:rPr lang="en-US" sz="2400" dirty="0">
                <a:solidFill>
                  <a:schemeClr val="tx1"/>
                </a:solidFill>
                <a:latin typeface="Calibri" panose="020F0502020204030204"/>
              </a:rPr>
              <a:t> </a:t>
            </a:r>
            <a:r>
              <a:rPr lang="en-US" sz="2400" dirty="0" err="1">
                <a:solidFill>
                  <a:schemeClr val="tx1"/>
                </a:solidFill>
                <a:latin typeface="Calibri" panose="020F0502020204030204"/>
              </a:rPr>
              <a:t>leren</a:t>
            </a:r>
            <a:r>
              <a:rPr lang="en-US" sz="2400" dirty="0">
                <a:solidFill>
                  <a:schemeClr val="tx1"/>
                </a:solidFill>
                <a:latin typeface="Calibri" panose="020F0502020204030204"/>
              </a:rPr>
              <a:t> de </a:t>
            </a:r>
            <a:r>
              <a:rPr lang="en-US" sz="2400" dirty="0" err="1">
                <a:solidFill>
                  <a:schemeClr val="tx1"/>
                </a:solidFill>
                <a:latin typeface="Calibri" panose="020F0502020204030204"/>
              </a:rPr>
              <a:t>informatie</a:t>
            </a:r>
            <a:r>
              <a:rPr lang="en-US" sz="2400" dirty="0">
                <a:solidFill>
                  <a:schemeClr val="tx1"/>
                </a:solidFill>
                <a:latin typeface="Calibri" panose="020F0502020204030204"/>
              </a:rPr>
              <a:t> </a:t>
            </a:r>
            <a:r>
              <a:rPr lang="en-US" sz="2400" dirty="0" err="1">
                <a:solidFill>
                  <a:schemeClr val="tx1"/>
                </a:solidFill>
                <a:latin typeface="Calibri" panose="020F0502020204030204"/>
              </a:rPr>
              <a:t>te</a:t>
            </a:r>
            <a:r>
              <a:rPr lang="en-US" sz="2400" dirty="0">
                <a:solidFill>
                  <a:schemeClr val="tx1"/>
                </a:solidFill>
                <a:latin typeface="Calibri" panose="020F0502020204030204"/>
              </a:rPr>
              <a:t> </a:t>
            </a:r>
            <a:r>
              <a:rPr lang="en-US" sz="2400" u="sng" dirty="0" err="1">
                <a:solidFill>
                  <a:schemeClr val="tx1"/>
                </a:solidFill>
                <a:latin typeface="Calibri" panose="020F0502020204030204"/>
              </a:rPr>
              <a:t>beoordelen</a:t>
            </a:r>
            <a:r>
              <a:rPr lang="en-US" sz="2400" dirty="0">
                <a:solidFill>
                  <a:schemeClr val="tx1"/>
                </a:solidFill>
                <a:latin typeface="Calibri" panose="020F0502020204030204"/>
              </a:rPr>
              <a:t> op </a:t>
            </a:r>
            <a:r>
              <a:rPr lang="en-US" sz="2400" dirty="0" err="1">
                <a:solidFill>
                  <a:schemeClr val="tx1"/>
                </a:solidFill>
                <a:latin typeface="Calibri" panose="020F0502020204030204"/>
              </a:rPr>
              <a:t>relevantie</a:t>
            </a:r>
            <a:r>
              <a:rPr lang="en-US" sz="2400" dirty="0">
                <a:solidFill>
                  <a:schemeClr val="tx1"/>
                </a:solidFill>
                <a:latin typeface="Calibri" panose="020F0502020204030204"/>
              </a:rPr>
              <a:t> </a:t>
            </a:r>
            <a:r>
              <a:rPr lang="en-US" sz="2400" dirty="0" err="1">
                <a:solidFill>
                  <a:schemeClr val="tx1"/>
                </a:solidFill>
                <a:latin typeface="Calibri" panose="020F0502020204030204"/>
              </a:rPr>
              <a:t>en</a:t>
            </a:r>
            <a:r>
              <a:rPr lang="en-US" sz="2400" dirty="0">
                <a:solidFill>
                  <a:schemeClr val="tx1"/>
                </a:solidFill>
                <a:latin typeface="Calibri" panose="020F0502020204030204"/>
              </a:rPr>
              <a:t> </a:t>
            </a:r>
            <a:r>
              <a:rPr lang="en-US" sz="2400" dirty="0" err="1">
                <a:solidFill>
                  <a:schemeClr val="tx1"/>
                </a:solidFill>
                <a:latin typeface="Calibri" panose="020F0502020204030204"/>
              </a:rPr>
              <a:t>kwaliteit</a:t>
            </a:r>
            <a:r>
              <a:rPr lang="en-US" sz="2400" dirty="0">
                <a:solidFill>
                  <a:schemeClr val="tx1"/>
                </a:solidFill>
                <a:latin typeface="Calibri" panose="020F0502020204030204"/>
              </a:rPr>
              <a:t> </a:t>
            </a:r>
            <a:r>
              <a:rPr lang="nl-NL" sz="2400" dirty="0">
                <a:solidFill>
                  <a:schemeClr val="tx1"/>
                </a:solidFill>
              </a:rPr>
              <a:t>(validiteit en betrouwbaarheid)</a:t>
            </a:r>
            <a:r>
              <a:rPr lang="en-US" sz="2400" dirty="0">
                <a:solidFill>
                  <a:schemeClr val="tx1"/>
                </a:solidFill>
                <a:latin typeface="Calibri" panose="020F0502020204030204"/>
              </a:rPr>
              <a:t>.</a:t>
            </a:r>
          </a:p>
          <a:p>
            <a:pPr marR="0" lvl="0" defTabSz="914400" rtl="0" eaLnBrk="1" fontAlgn="auto" latinLnBrk="0" hangingPunct="1">
              <a:lnSpc>
                <a:spcPct val="100000"/>
              </a:lnSpc>
              <a:spcBef>
                <a:spcPts val="0"/>
              </a:spcBef>
              <a:spcAft>
                <a:spcPts val="0"/>
              </a:spcAft>
              <a:buClrTx/>
              <a:buSzTx/>
              <a:tabLst/>
              <a:defRPr/>
            </a:pPr>
            <a:endParaRPr lang="en-US" sz="2400" dirty="0">
              <a:solidFill>
                <a:schemeClr val="tx1"/>
              </a:solidFill>
              <a:latin typeface="Calibri" panose="020F0502020204030204"/>
            </a:endParaRPr>
          </a:p>
          <a:p>
            <a:pPr defTabSz="914400">
              <a:defRPr/>
            </a:pPr>
            <a:endParaRPr lang="nl-NL" sz="2400" dirty="0">
              <a:solidFill>
                <a:schemeClr val="tx1"/>
              </a:solidFill>
            </a:endParaRPr>
          </a:p>
          <a:p>
            <a:pPr marR="0" lvl="0" defTabSz="914400" rtl="0" eaLnBrk="1" fontAlgn="auto" latinLnBrk="0" hangingPunct="1">
              <a:lnSpc>
                <a:spcPct val="100000"/>
              </a:lnSpc>
              <a:spcBef>
                <a:spcPts val="0"/>
              </a:spcBef>
              <a:spcAft>
                <a:spcPts val="0"/>
              </a:spcAft>
              <a:buClrTx/>
              <a:buSzTx/>
              <a:tabLst/>
              <a:defRPr/>
            </a:pPr>
            <a:endParaRPr lang="en-US" sz="2400" dirty="0">
              <a:solidFill>
                <a:schemeClr val="tx1"/>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75154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Calibri" panose="020F0502020204030204"/>
              </a:rPr>
              <a:t>Waar</a:t>
            </a:r>
            <a:r>
              <a:rPr lang="en-US" sz="2800" dirty="0">
                <a:solidFill>
                  <a:prstClr val="white"/>
                </a:solidFill>
                <a:latin typeface="Calibri" panose="020F0502020204030204"/>
              </a:rPr>
              <a:t> </a:t>
            </a:r>
            <a:r>
              <a:rPr lang="en-US" sz="2800" dirty="0" err="1">
                <a:solidFill>
                  <a:prstClr val="white"/>
                </a:solidFill>
                <a:latin typeface="Calibri" panose="020F0502020204030204"/>
              </a:rPr>
              <a:t>kunnen</a:t>
            </a:r>
            <a:r>
              <a:rPr lang="en-US" sz="2800" dirty="0">
                <a:solidFill>
                  <a:prstClr val="white"/>
                </a:solidFill>
                <a:latin typeface="Calibri" panose="020F0502020204030204"/>
              </a:rPr>
              <a:t> </a:t>
            </a:r>
            <a:r>
              <a:rPr lang="en-US" sz="2800" dirty="0" err="1">
                <a:solidFill>
                  <a:prstClr val="white"/>
                </a:solidFill>
                <a:latin typeface="Calibri" panose="020F0502020204030204"/>
              </a:rPr>
              <a:t>leerlingen</a:t>
            </a:r>
            <a:r>
              <a:rPr lang="en-US" sz="2800" dirty="0">
                <a:solidFill>
                  <a:prstClr val="white"/>
                </a:solidFill>
                <a:latin typeface="Calibri" panose="020F0502020204030204"/>
              </a:rPr>
              <a:t> </a:t>
            </a:r>
            <a:r>
              <a:rPr lang="en-US" sz="2800" dirty="0" err="1">
                <a:solidFill>
                  <a:prstClr val="white"/>
                </a:solidFill>
                <a:latin typeface="Calibri" panose="020F0502020204030204"/>
              </a:rPr>
              <a:t>bronnen</a:t>
            </a:r>
            <a:r>
              <a:rPr lang="en-US" sz="2800" dirty="0">
                <a:solidFill>
                  <a:prstClr val="white"/>
                </a:solidFill>
                <a:latin typeface="Calibri" panose="020F0502020204030204"/>
              </a:rPr>
              <a:t> </a:t>
            </a:r>
            <a:r>
              <a:rPr lang="en-US" sz="2800" dirty="0" err="1">
                <a:solidFill>
                  <a:prstClr val="white"/>
                </a:solidFill>
                <a:latin typeface="Calibri" panose="020F0502020204030204"/>
              </a:rPr>
              <a:t>vinden</a:t>
            </a:r>
            <a:r>
              <a:rPr lang="en-US" sz="2800" dirty="0">
                <a:solidFill>
                  <a:prstClr val="white"/>
                </a:solidFill>
                <a:latin typeface="Calibri" panose="020F0502020204030204"/>
              </a:rPr>
              <a:t>?</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a:off x="611560" y="1565408"/>
            <a:ext cx="8532060" cy="4743912"/>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340"/>
              </a:spcBef>
            </a:pPr>
            <a:r>
              <a:rPr lang="nl-NL" sz="2400" dirty="0">
                <a:solidFill>
                  <a:srgbClr val="233A44"/>
                </a:solidFill>
                <a:latin typeface="Calibri" panose="020F0502020204030204" pitchFamily="34" charset="0"/>
              </a:rPr>
              <a:t>Geef voorbeelden:</a:t>
            </a:r>
          </a:p>
          <a:p>
            <a:pPr fontAlgn="base">
              <a:spcBef>
                <a:spcPts val="340"/>
              </a:spcBef>
              <a:buFont typeface="Arial" panose="020B0604020202020204" pitchFamily="34" charset="0"/>
              <a:buChar char="•"/>
            </a:pPr>
            <a:r>
              <a:rPr lang="nl-NL" sz="2400" dirty="0">
                <a:solidFill>
                  <a:srgbClr val="233A44"/>
                </a:solidFill>
                <a:latin typeface="Calibri" panose="020F0502020204030204" pitchFamily="34" charset="0"/>
              </a:rPr>
              <a:t> Wetenschappelijke tijdschriften (via universiteitsbibliotheek)</a:t>
            </a:r>
          </a:p>
          <a:p>
            <a:pPr fontAlgn="base">
              <a:buFont typeface="Arial" panose="020B0604020202020204" pitchFamily="34" charset="0"/>
              <a:buChar char="•"/>
            </a:pPr>
            <a:r>
              <a:rPr lang="nl-NL" sz="2400" dirty="0">
                <a:solidFill>
                  <a:srgbClr val="233A44"/>
                </a:solidFill>
                <a:latin typeface="Calibri" panose="020F0502020204030204" pitchFamily="34" charset="0"/>
              </a:rPr>
              <a:t> Relevante vakbladen en boeken</a:t>
            </a:r>
          </a:p>
          <a:p>
            <a:pPr fontAlgn="base">
              <a:buFont typeface="Arial" panose="020B0604020202020204" pitchFamily="34" charset="0"/>
              <a:buChar char="•"/>
            </a:pPr>
            <a:r>
              <a:rPr lang="nl-NL" sz="2400" dirty="0">
                <a:solidFill>
                  <a:srgbClr val="233A44"/>
                </a:solidFill>
                <a:latin typeface="Calibri" panose="020F0502020204030204" pitchFamily="34" charset="0"/>
              </a:rPr>
              <a:t> Krantenbank (</a:t>
            </a:r>
            <a:r>
              <a:rPr lang="nl-NL" sz="2400" dirty="0" err="1">
                <a:solidFill>
                  <a:srgbClr val="233A44"/>
                </a:solidFill>
                <a:latin typeface="Calibri" panose="020F0502020204030204" pitchFamily="34" charset="0"/>
              </a:rPr>
              <a:t>LexisNexis</a:t>
            </a:r>
            <a:r>
              <a:rPr lang="nl-NL" sz="2400" dirty="0">
                <a:solidFill>
                  <a:srgbClr val="233A44"/>
                </a:solidFill>
                <a:latin typeface="Calibri" panose="020F0502020204030204" pitchFamily="34" charset="0"/>
              </a:rPr>
              <a:t>) </a:t>
            </a:r>
          </a:p>
          <a:p>
            <a:pPr fontAlgn="base">
              <a:buFont typeface="Arial" panose="020B0604020202020204" pitchFamily="34" charset="0"/>
              <a:buChar char="•"/>
            </a:pPr>
            <a:r>
              <a:rPr lang="nl-NL" sz="2400" dirty="0">
                <a:solidFill>
                  <a:srgbClr val="233A44"/>
                </a:solidFill>
                <a:latin typeface="Calibri" panose="020F0502020204030204" pitchFamily="34" charset="0"/>
              </a:rPr>
              <a:t> Journalistieke radio- en tv-programma’s</a:t>
            </a:r>
          </a:p>
          <a:p>
            <a:pPr fontAlgn="base">
              <a:buFont typeface="Arial" panose="020B0604020202020204" pitchFamily="34" charset="0"/>
              <a:buChar char="•"/>
            </a:pPr>
            <a:r>
              <a:rPr lang="nl-NL" sz="2400" dirty="0">
                <a:solidFill>
                  <a:srgbClr val="233A44"/>
                </a:solidFill>
                <a:latin typeface="Calibri" panose="020F0502020204030204" pitchFamily="34" charset="0"/>
              </a:rPr>
              <a:t> Documentaires</a:t>
            </a:r>
          </a:p>
          <a:p>
            <a:pPr fontAlgn="base">
              <a:buFont typeface="Arial" panose="020B0604020202020204" pitchFamily="34" charset="0"/>
              <a:buChar char="•"/>
            </a:pPr>
            <a:r>
              <a:rPr lang="nl-NL" sz="2400" dirty="0">
                <a:solidFill>
                  <a:srgbClr val="233A44"/>
                </a:solidFill>
                <a:latin typeface="Calibri" panose="020F0502020204030204" pitchFamily="34" charset="0"/>
              </a:rPr>
              <a:t> Experts die je kunt benaderen</a:t>
            </a:r>
          </a:p>
          <a:p>
            <a:pPr fontAlgn="base">
              <a:buFont typeface="Arial" panose="020B0604020202020204" pitchFamily="34" charset="0"/>
              <a:buChar char="•"/>
            </a:pPr>
            <a:r>
              <a:rPr lang="nl-NL" sz="2400" dirty="0">
                <a:solidFill>
                  <a:srgbClr val="233A44"/>
                </a:solidFill>
                <a:latin typeface="Calibri" panose="020F0502020204030204" pitchFamily="34" charset="0"/>
              </a:rPr>
              <a:t> Relevante zoeksites, bijv.:  </a:t>
            </a:r>
            <a:r>
              <a:rPr lang="nl-NL" sz="2400" u="sng" dirty="0">
                <a:solidFill>
                  <a:srgbClr val="3D4594"/>
                </a:solidFill>
                <a:latin typeface="Calibri" panose="020F0502020204030204" pitchFamily="34" charset="0"/>
                <a:hlinkClick r:id="rId4">
                  <a:extLst>
                    <a:ext uri="{A12FA001-AC4F-418D-AE19-62706E023703}">
                      <ahyp:hlinkClr xmlns:ahyp="http://schemas.microsoft.com/office/drawing/2018/hyperlinkcolor" val="tx"/>
                    </a:ext>
                  </a:extLst>
                </a:hlinkClick>
              </a:rPr>
              <a:t>https://scholar.google.com/</a:t>
            </a:r>
            <a:r>
              <a:rPr lang="nl-NL" sz="2400" dirty="0">
                <a:solidFill>
                  <a:srgbClr val="233A44"/>
                </a:solidFill>
                <a:latin typeface="Calibri" panose="020F0502020204030204" pitchFamily="34" charset="0"/>
              </a:rPr>
              <a:t> </a:t>
            </a:r>
            <a:r>
              <a:rPr lang="nl-NL" sz="2400" u="sng" dirty="0">
                <a:solidFill>
                  <a:srgbClr val="3D4594"/>
                </a:solidFill>
                <a:latin typeface="Calibri" panose="020F0502020204030204" pitchFamily="34" charset="0"/>
                <a:hlinkClick r:id="rId5">
                  <a:extLst>
                    <a:ext uri="{A12FA001-AC4F-418D-AE19-62706E023703}">
                      <ahyp:hlinkClr xmlns:ahyp="http://schemas.microsoft.com/office/drawing/2018/hyperlinkcolor" val="tx"/>
                    </a:ext>
                  </a:extLst>
                </a:hlinkClick>
              </a:rPr>
              <a:t>www.aoister.worldcat.org</a:t>
            </a:r>
            <a:r>
              <a:rPr lang="nl-NL" sz="2400" dirty="0">
                <a:solidFill>
                  <a:srgbClr val="233A44"/>
                </a:solidFill>
                <a:latin typeface="Calibri" panose="020F0502020204030204" pitchFamily="34" charset="0"/>
              </a:rPr>
              <a:t> ,  </a:t>
            </a:r>
            <a:r>
              <a:rPr lang="nl-NL" sz="2400" u="sng" dirty="0">
                <a:solidFill>
                  <a:srgbClr val="3D4594"/>
                </a:solidFill>
                <a:latin typeface="Calibri" panose="020F0502020204030204" pitchFamily="34" charset="0"/>
                <a:hlinkClick r:id="rId6">
                  <a:extLst>
                    <a:ext uri="{A12FA001-AC4F-418D-AE19-62706E023703}">
                      <ahyp:hlinkClr xmlns:ahyp="http://schemas.microsoft.com/office/drawing/2018/hyperlinkcolor" val="tx"/>
                    </a:ext>
                  </a:extLst>
                </a:hlinkClick>
              </a:rPr>
              <a:t>www.doaj.org</a:t>
            </a:r>
            <a:endParaRPr lang="nl-NL" sz="2400" dirty="0">
              <a:solidFill>
                <a:srgbClr val="233A44"/>
              </a:solidFill>
              <a:latin typeface="Calibri" panose="020F0502020204030204" pitchFamily="34" charset="0"/>
            </a:endParaRPr>
          </a:p>
          <a:p>
            <a:pPr fontAlgn="base">
              <a:buFont typeface="Arial" panose="020B0604020202020204" pitchFamily="34" charset="0"/>
              <a:buChar char="•"/>
            </a:pPr>
            <a:r>
              <a:rPr lang="nl-NL" sz="2400" dirty="0">
                <a:solidFill>
                  <a:srgbClr val="233A44"/>
                </a:solidFill>
                <a:latin typeface="Calibri" panose="020F0502020204030204" pitchFamily="34" charset="0"/>
              </a:rPr>
              <a:t> Sites als scp.nl en cbs.nl</a:t>
            </a:r>
          </a:p>
          <a:p>
            <a:pPr fontAlgn="base">
              <a:buFont typeface="Arial" panose="020B0604020202020204" pitchFamily="34" charset="0"/>
              <a:buChar char="•"/>
            </a:pPr>
            <a:r>
              <a:rPr lang="nl-NL" sz="2400" dirty="0">
                <a:solidFill>
                  <a:srgbClr val="233A44"/>
                </a:solidFill>
                <a:latin typeface="Calibri" panose="020F0502020204030204" pitchFamily="34" charset="0"/>
              </a:rPr>
              <a:t> Gemeentearchief</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7">
            <a:alphaModFix/>
          </a:blip>
          <a:srcRect/>
          <a:stretch/>
        </p:blipFill>
        <p:spPr>
          <a:xfrm>
            <a:off x="10" y="6111899"/>
            <a:ext cx="9143990" cy="685799"/>
          </a:xfrm>
          <a:prstGeom prst="rect">
            <a:avLst/>
          </a:prstGeom>
          <a:noFill/>
          <a:ln>
            <a:noFill/>
          </a:ln>
        </p:spPr>
      </p:pic>
    </p:spTree>
    <p:extLst>
      <p:ext uri="{BB962C8B-B14F-4D97-AF65-F5344CB8AC3E}">
        <p14:creationId xmlns:p14="http://schemas.microsoft.com/office/powerpoint/2010/main" val="385894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FD3D6-F71B-4A75-A8D8-6C2D9DD10259}"/>
              </a:ext>
            </a:extLst>
          </p:cNvPr>
          <p:cNvSpPr>
            <a:spLocks noGrp="1"/>
          </p:cNvSpPr>
          <p:nvPr>
            <p:ph idx="1"/>
          </p:nvPr>
        </p:nvSpPr>
        <p:spPr>
          <a:xfrm>
            <a:off x="395536" y="1690688"/>
            <a:ext cx="2405056" cy="4802185"/>
          </a:xfrm>
        </p:spPr>
        <p:txBody>
          <a:bodyPr>
            <a:normAutofit fontScale="70000" lnSpcReduction="20000"/>
          </a:bodyPr>
          <a:lstStyle/>
          <a:p>
            <a:pPr algn="l">
              <a:buFont typeface="Arial" panose="020B0604020202020204" pitchFamily="34" charset="0"/>
              <a:buChar char="•"/>
            </a:pPr>
            <a:r>
              <a:rPr lang="nl-NL" dirty="0">
                <a:solidFill>
                  <a:srgbClr val="333333"/>
                </a:solidFill>
                <a:latin typeface="vestula"/>
              </a:rPr>
              <a:t>Stap 1: verwonderen</a:t>
            </a:r>
            <a:endParaRPr lang="nl-NL" b="0" i="0" dirty="0">
              <a:solidFill>
                <a:srgbClr val="666666"/>
              </a:solidFill>
              <a:effectLst/>
              <a:latin typeface="vestula"/>
            </a:endParaRPr>
          </a:p>
          <a:p>
            <a:pPr algn="l">
              <a:buFont typeface="Arial" panose="020B0604020202020204" pitchFamily="34" charset="0"/>
              <a:buChar char="•"/>
            </a:pPr>
            <a:r>
              <a:rPr lang="nl-NL" dirty="0">
                <a:solidFill>
                  <a:srgbClr val="333333"/>
                </a:solidFill>
                <a:latin typeface="vestula"/>
              </a:rPr>
              <a:t>Stap 2: verkennen</a:t>
            </a:r>
            <a:endParaRPr lang="nl-NL" b="0" i="0" dirty="0">
              <a:solidFill>
                <a:srgbClr val="666666"/>
              </a:solidFill>
              <a:effectLst/>
              <a:latin typeface="vestula"/>
            </a:endParaRPr>
          </a:p>
          <a:p>
            <a:pPr algn="l">
              <a:buFont typeface="Arial" panose="020B0604020202020204" pitchFamily="34" charset="0"/>
              <a:buChar char="•"/>
            </a:pPr>
            <a:r>
              <a:rPr lang="nl-NL" dirty="0">
                <a:solidFill>
                  <a:srgbClr val="333333"/>
                </a:solidFill>
                <a:latin typeface="vestula"/>
              </a:rPr>
              <a:t>Stap 3: onderzoek opzetten</a:t>
            </a:r>
            <a:endParaRPr lang="nl-NL" b="0" i="0" dirty="0">
              <a:solidFill>
                <a:srgbClr val="666666"/>
              </a:solidFill>
              <a:effectLst/>
              <a:latin typeface="vestula"/>
            </a:endParaRPr>
          </a:p>
          <a:p>
            <a:pPr algn="l">
              <a:buFont typeface="Arial" panose="020B0604020202020204" pitchFamily="34" charset="0"/>
              <a:buChar char="•"/>
            </a:pPr>
            <a:r>
              <a:rPr lang="nl-NL" dirty="0">
                <a:solidFill>
                  <a:srgbClr val="333333"/>
                </a:solidFill>
                <a:latin typeface="vestula"/>
              </a:rPr>
              <a:t>Stap 4: onderzoek uitvoeren</a:t>
            </a:r>
            <a:endParaRPr lang="nl-NL" b="0" i="0" dirty="0">
              <a:solidFill>
                <a:srgbClr val="666666"/>
              </a:solidFill>
              <a:effectLst/>
              <a:latin typeface="vestula"/>
            </a:endParaRPr>
          </a:p>
          <a:p>
            <a:pPr algn="l">
              <a:buFont typeface="Arial" panose="020B0604020202020204" pitchFamily="34" charset="0"/>
              <a:buChar char="•"/>
            </a:pPr>
            <a:r>
              <a:rPr lang="nl-NL" dirty="0">
                <a:solidFill>
                  <a:srgbClr val="333333"/>
                </a:solidFill>
                <a:latin typeface="vestula"/>
              </a:rPr>
              <a:t>Stap 5: concluderen</a:t>
            </a:r>
            <a:endParaRPr lang="nl-NL" b="0" i="0" dirty="0">
              <a:solidFill>
                <a:srgbClr val="666666"/>
              </a:solidFill>
              <a:effectLst/>
              <a:latin typeface="vestula"/>
            </a:endParaRPr>
          </a:p>
          <a:p>
            <a:pPr algn="l">
              <a:buFont typeface="Arial" panose="020B0604020202020204" pitchFamily="34" charset="0"/>
              <a:buChar char="•"/>
            </a:pPr>
            <a:r>
              <a:rPr lang="nl-NL" dirty="0">
                <a:solidFill>
                  <a:srgbClr val="333333"/>
                </a:solidFill>
                <a:latin typeface="vestula"/>
              </a:rPr>
              <a:t>Stap 6: presenteren</a:t>
            </a:r>
          </a:p>
          <a:p>
            <a:pPr algn="l">
              <a:buFont typeface="Arial" panose="020B0604020202020204" pitchFamily="34" charset="0"/>
              <a:buChar char="•"/>
            </a:pPr>
            <a:endParaRPr lang="nl-NL" sz="1500" dirty="0">
              <a:solidFill>
                <a:srgbClr val="333333"/>
              </a:solidFill>
              <a:latin typeface="vestula"/>
            </a:endParaRPr>
          </a:p>
          <a:p>
            <a:pPr algn="l">
              <a:buFont typeface="Arial" panose="020B0604020202020204" pitchFamily="34" charset="0"/>
              <a:buChar char="•"/>
            </a:pPr>
            <a:endParaRPr lang="nl-NL" sz="1500" dirty="0"/>
          </a:p>
          <a:p>
            <a:pPr marL="0" indent="0" algn="l">
              <a:buNone/>
            </a:pPr>
            <a:r>
              <a:rPr lang="nl-NL" sz="1500" dirty="0"/>
              <a:t>https://www.eur.nl/onderwijs/services-voor-scholen/over-het-wetenschapsknooppunt/onderzoekend-leren</a:t>
            </a:r>
          </a:p>
        </p:txBody>
      </p:sp>
      <p:pic>
        <p:nvPicPr>
          <p:cNvPr id="2050" name="Picture 2" descr="Onderzoekend leren en het Wetenschapsknooppunt | Erasmus University  Rotterdam">
            <a:extLst>
              <a:ext uri="{FF2B5EF4-FFF2-40B4-BE49-F238E27FC236}">
                <a16:creationId xmlns:a16="http://schemas.microsoft.com/office/drawing/2014/main" id="{D4AB3587-BDA6-45B4-9410-28515937C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654" y="836712"/>
            <a:ext cx="5714758" cy="5780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78ADDA-0DB8-49B7-8163-47CAC9F758DF}"/>
              </a:ext>
            </a:extLst>
          </p:cNvPr>
          <p:cNvSpPr>
            <a:spLocks noGrp="1"/>
          </p:cNvSpPr>
          <p:nvPr>
            <p:ph type="title"/>
          </p:nvPr>
        </p:nvSpPr>
        <p:spPr>
          <a:xfrm>
            <a:off x="628650" y="365126"/>
            <a:ext cx="7949762" cy="1325563"/>
          </a:xfrm>
        </p:spPr>
        <p:txBody>
          <a:bodyPr/>
          <a:lstStyle/>
          <a:p>
            <a:r>
              <a:rPr lang="en-US" b="1" dirty="0" err="1"/>
              <a:t>Stappen</a:t>
            </a:r>
            <a:r>
              <a:rPr lang="en-US" b="1" dirty="0"/>
              <a:t> in </a:t>
            </a:r>
            <a:r>
              <a:rPr lang="en-US" b="1" dirty="0" err="1"/>
              <a:t>onderzoek</a:t>
            </a:r>
            <a:endParaRPr lang="nl-NL" b="1" dirty="0"/>
          </a:p>
        </p:txBody>
      </p:sp>
    </p:spTree>
    <p:extLst>
      <p:ext uri="{BB962C8B-B14F-4D97-AF65-F5344CB8AC3E}">
        <p14:creationId xmlns:p14="http://schemas.microsoft.com/office/powerpoint/2010/main" val="38095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schemeClr val="bg1"/>
                </a:solidFill>
              </a:rPr>
              <a:t>Hoe en waarom kies je tekstbronnen?</a:t>
            </a:r>
            <a:endParaRPr kumimoji="0" lang="en-US" sz="28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a:off x="346055" y="1565409"/>
            <a:ext cx="8797565" cy="4239856"/>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rPr>
              <a:t>1. Relatie met het doel van het onderzoek (relevantie):</a:t>
            </a:r>
          </a:p>
          <a:p>
            <a:pPr lvl="1"/>
            <a:r>
              <a:rPr lang="nl-NL" sz="2400" i="1" dirty="0">
                <a:solidFill>
                  <a:schemeClr val="tx1"/>
                </a:solidFill>
              </a:rPr>
              <a:t>waarom is de tekstbron bruikbaar voor jouw onderzoek?</a:t>
            </a:r>
          </a:p>
          <a:p>
            <a:r>
              <a:rPr lang="nl-NL" sz="2400" dirty="0">
                <a:solidFill>
                  <a:schemeClr val="tx1"/>
                </a:solidFill>
              </a:rPr>
              <a:t>2. De tekstbron moet betrouwbaar zijn; </a:t>
            </a:r>
          </a:p>
          <a:p>
            <a:pPr lvl="1"/>
            <a:r>
              <a:rPr lang="nl-NL" sz="2400" i="1" dirty="0">
                <a:solidFill>
                  <a:schemeClr val="tx1"/>
                </a:solidFill>
              </a:rPr>
              <a:t>- </a:t>
            </a:r>
            <a:r>
              <a:rPr lang="nl-NL" sz="2400" i="1" u="sng" dirty="0">
                <a:solidFill>
                  <a:schemeClr val="tx1"/>
                </a:solidFill>
              </a:rPr>
              <a:t>waar</a:t>
            </a:r>
            <a:r>
              <a:rPr lang="nl-NL" sz="2400" i="1" dirty="0">
                <a:solidFill>
                  <a:schemeClr val="tx1"/>
                </a:solidFill>
              </a:rPr>
              <a:t> is de bron gepubliceerd (tijdschrift)? </a:t>
            </a:r>
          </a:p>
          <a:p>
            <a:pPr lvl="1"/>
            <a:r>
              <a:rPr lang="nl-NL" sz="2400" i="1" dirty="0">
                <a:solidFill>
                  <a:schemeClr val="tx1"/>
                </a:solidFill>
              </a:rPr>
              <a:t>- wie is de auteur (onderzoeker?, waar werkzaam?)</a:t>
            </a:r>
          </a:p>
          <a:p>
            <a:pPr lvl="1"/>
            <a:r>
              <a:rPr lang="nl-NL" sz="2400" i="1" dirty="0">
                <a:solidFill>
                  <a:schemeClr val="tx1"/>
                </a:solidFill>
              </a:rPr>
              <a:t>- welk doel heeft de tekst (informerend; beïnvloedend), </a:t>
            </a:r>
          </a:p>
          <a:p>
            <a:pPr lvl="1"/>
            <a:r>
              <a:rPr lang="nl-NL" sz="2400" i="1" dirty="0">
                <a:solidFill>
                  <a:schemeClr val="tx1"/>
                </a:solidFill>
              </a:rPr>
              <a:t>- welke informatie geeft de bron (onderzoek, review, theorie)</a:t>
            </a:r>
          </a:p>
          <a:p>
            <a:pPr lvl="1"/>
            <a:r>
              <a:rPr lang="nl-NL" sz="2400" i="1" dirty="0">
                <a:solidFill>
                  <a:schemeClr val="tx1"/>
                </a:solidFill>
              </a:rPr>
              <a:t>- welke bronnen worden er vermeld (literatuurlijst)</a:t>
            </a:r>
          </a:p>
          <a:p>
            <a:pPr lvl="1"/>
            <a:r>
              <a:rPr lang="nl-NL" sz="2400" i="1" dirty="0">
                <a:solidFill>
                  <a:schemeClr val="tx1"/>
                </a:solidFill>
              </a:rPr>
              <a:t>- hoe oud is de bron?</a:t>
            </a:r>
          </a:p>
          <a:p>
            <a:r>
              <a:rPr lang="nl-NL" sz="2400" dirty="0">
                <a:solidFill>
                  <a:schemeClr val="tx1"/>
                </a:solidFill>
              </a:rPr>
              <a:t>3. Eindigt een webadres op: </a:t>
            </a:r>
          </a:p>
          <a:p>
            <a:pPr lvl="1"/>
            <a:r>
              <a:rPr lang="nl-NL" sz="2400" b="1" dirty="0">
                <a:solidFill>
                  <a:schemeClr val="tx1"/>
                </a:solidFill>
              </a:rPr>
              <a:t>.</a:t>
            </a:r>
            <a:r>
              <a:rPr lang="nl-NL" sz="2400" b="1" dirty="0" err="1">
                <a:solidFill>
                  <a:schemeClr val="tx1"/>
                </a:solidFill>
              </a:rPr>
              <a:t>edu</a:t>
            </a:r>
            <a:r>
              <a:rPr lang="nl-NL" sz="2400" dirty="0">
                <a:solidFill>
                  <a:schemeClr val="tx1"/>
                </a:solidFill>
              </a:rPr>
              <a:t> staat voor onderwijsinstelling (meestal Amerikaans)</a:t>
            </a:r>
          </a:p>
          <a:p>
            <a:pPr lvl="1"/>
            <a:r>
              <a:rPr lang="nl-NL" sz="2400" b="1" dirty="0">
                <a:solidFill>
                  <a:schemeClr val="tx1"/>
                </a:solidFill>
              </a:rPr>
              <a:t>.</a:t>
            </a:r>
            <a:r>
              <a:rPr lang="nl-NL" sz="2400" b="1" dirty="0" err="1">
                <a:solidFill>
                  <a:schemeClr val="tx1"/>
                </a:solidFill>
              </a:rPr>
              <a:t>org</a:t>
            </a:r>
            <a:r>
              <a:rPr lang="nl-NL" sz="2400" dirty="0">
                <a:solidFill>
                  <a:schemeClr val="tx1"/>
                </a:solidFill>
              </a:rPr>
              <a:t> is een non-profit organisatie</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0" y="6111899"/>
            <a:ext cx="9143990" cy="685799"/>
          </a:xfrm>
          <a:prstGeom prst="rect">
            <a:avLst/>
          </a:prstGeom>
          <a:noFill/>
          <a:ln>
            <a:noFill/>
          </a:ln>
        </p:spPr>
      </p:pic>
    </p:spTree>
    <p:extLst>
      <p:ext uri="{BB962C8B-B14F-4D97-AF65-F5344CB8AC3E}">
        <p14:creationId xmlns:p14="http://schemas.microsoft.com/office/powerpoint/2010/main" val="113784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Begeleiden</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van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leerlingen</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bij</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zoeken</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a:off x="911235" y="156972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defTabSz="914400" rtl="0" eaLnBrk="1" fontAlgn="auto" latinLnBrk="0" hangingPunct="1">
              <a:lnSpc>
                <a:spcPct val="100000"/>
              </a:lnSpc>
              <a:spcBef>
                <a:spcPts val="0"/>
              </a:spcBef>
              <a:spcAft>
                <a:spcPts val="0"/>
              </a:spcAft>
              <a:buClrTx/>
              <a:buSzTx/>
              <a:buFontTx/>
              <a:buChar char="-"/>
              <a:tabLst/>
              <a:defRPr/>
            </a:pPr>
            <a:r>
              <a:rPr lang="en-US" sz="2400" noProof="0" dirty="0" err="1">
                <a:solidFill>
                  <a:schemeClr val="tx1"/>
                </a:solidFill>
                <a:latin typeface="Calibri" panose="020F0502020204030204"/>
              </a:rPr>
              <a:t>Modelleer</a:t>
            </a:r>
            <a:r>
              <a:rPr lang="en-US" sz="2400" noProof="0" dirty="0">
                <a:solidFill>
                  <a:schemeClr val="tx1"/>
                </a:solidFill>
                <a:latin typeface="Calibri" panose="020F0502020204030204"/>
              </a:rPr>
              <a:t>: doe </a:t>
            </a:r>
            <a:r>
              <a:rPr lang="en-US" sz="2400" noProof="0" dirty="0" err="1">
                <a:solidFill>
                  <a:schemeClr val="tx1"/>
                </a:solidFill>
                <a:latin typeface="Calibri" panose="020F0502020204030204"/>
              </a:rPr>
              <a:t>voor</a:t>
            </a:r>
            <a:r>
              <a:rPr lang="en-US" sz="2400" noProof="0" dirty="0">
                <a:solidFill>
                  <a:schemeClr val="tx1"/>
                </a:solidFill>
                <a:latin typeface="Calibri" panose="020F0502020204030204"/>
              </a:rPr>
              <a:t> hoe </a:t>
            </a:r>
            <a:r>
              <a:rPr lang="en-US" sz="2400" noProof="0" dirty="0" err="1">
                <a:solidFill>
                  <a:schemeClr val="tx1"/>
                </a:solidFill>
                <a:latin typeface="Calibri" panose="020F0502020204030204"/>
              </a:rPr>
              <a:t>jij</a:t>
            </a:r>
            <a:r>
              <a:rPr lang="en-US" sz="2400" noProof="0" dirty="0">
                <a:solidFill>
                  <a:schemeClr val="tx1"/>
                </a:solidFill>
                <a:latin typeface="Calibri" panose="020F0502020204030204"/>
              </a:rPr>
              <a:t> </a:t>
            </a:r>
            <a:r>
              <a:rPr lang="en-US" sz="2400" dirty="0" err="1">
                <a:solidFill>
                  <a:schemeClr val="tx1"/>
                </a:solidFill>
                <a:latin typeface="Calibri" panose="020F0502020204030204"/>
              </a:rPr>
              <a:t>informatie</a:t>
            </a:r>
            <a:r>
              <a:rPr lang="en-US" sz="2400" dirty="0">
                <a:solidFill>
                  <a:schemeClr val="tx1"/>
                </a:solidFill>
                <a:latin typeface="Calibri" panose="020F0502020204030204"/>
              </a:rPr>
              <a:t> </a:t>
            </a:r>
            <a:r>
              <a:rPr lang="en-US" sz="2400" dirty="0" err="1">
                <a:solidFill>
                  <a:schemeClr val="tx1"/>
                </a:solidFill>
                <a:latin typeface="Calibri" panose="020F0502020204030204"/>
              </a:rPr>
              <a:t>zoekt</a:t>
            </a:r>
            <a:r>
              <a:rPr lang="en-US" sz="2400" noProof="0" dirty="0">
                <a:solidFill>
                  <a:schemeClr val="tx1"/>
                </a:solidFill>
                <a:latin typeface="Calibri" panose="020F0502020204030204"/>
              </a:rPr>
              <a:t>.</a:t>
            </a:r>
          </a:p>
          <a:p>
            <a:pPr marL="342900" marR="0" lvl="0" indent="-342900" defTabSz="914400" rtl="0" eaLnBrk="1" fontAlgn="auto" latinLnBrk="0" hangingPunct="1">
              <a:lnSpc>
                <a:spcPct val="100000"/>
              </a:lnSpc>
              <a:spcBef>
                <a:spcPts val="0"/>
              </a:spcBef>
              <a:spcAft>
                <a:spcPts val="0"/>
              </a:spcAft>
              <a:buClrTx/>
              <a:buSzTx/>
              <a:buFontTx/>
              <a:buChar char="-"/>
              <a:tabLst/>
              <a:defRPr/>
            </a:pPr>
            <a:r>
              <a:rPr lang="en-US" sz="2400" noProof="0" dirty="0">
                <a:solidFill>
                  <a:schemeClr val="tx1"/>
                </a:solidFill>
                <a:latin typeface="Calibri" panose="020F0502020204030204"/>
              </a:rPr>
              <a:t>Leg </a:t>
            </a:r>
            <a:r>
              <a:rPr lang="en-US" sz="2400" noProof="0" dirty="0" err="1">
                <a:solidFill>
                  <a:schemeClr val="tx1"/>
                </a:solidFill>
                <a:latin typeface="Calibri" panose="020F0502020204030204"/>
              </a:rPr>
              <a:t>uit</a:t>
            </a:r>
            <a:r>
              <a:rPr lang="en-US" sz="2400" noProof="0" dirty="0">
                <a:solidFill>
                  <a:schemeClr val="tx1"/>
                </a:solidFill>
                <a:latin typeface="Calibri" panose="020F0502020204030204"/>
              </a:rPr>
              <a:t> hoe je </a:t>
            </a:r>
            <a:r>
              <a:rPr lang="en-US" sz="2400" noProof="0" dirty="0" err="1">
                <a:solidFill>
                  <a:schemeClr val="tx1"/>
                </a:solidFill>
                <a:latin typeface="Calibri" panose="020F0502020204030204"/>
              </a:rPr>
              <a:t>een</a:t>
            </a:r>
            <a:r>
              <a:rPr lang="en-US" sz="2400" noProof="0" dirty="0">
                <a:solidFill>
                  <a:schemeClr val="tx1"/>
                </a:solidFill>
                <a:latin typeface="Calibri" panose="020F0502020204030204"/>
              </a:rPr>
              <a:t> </a:t>
            </a:r>
            <a:r>
              <a:rPr lang="en-US" sz="2400" dirty="0" err="1">
                <a:solidFill>
                  <a:schemeClr val="tx1"/>
                </a:solidFill>
                <a:latin typeface="Calibri" panose="020F0502020204030204"/>
              </a:rPr>
              <a:t>bron</a:t>
            </a:r>
            <a:r>
              <a:rPr lang="en-US" sz="2400" noProof="0" dirty="0">
                <a:solidFill>
                  <a:schemeClr val="tx1"/>
                </a:solidFill>
                <a:latin typeface="Calibri" panose="020F0502020204030204"/>
              </a:rPr>
              <a:t> </a:t>
            </a:r>
            <a:r>
              <a:rPr lang="en-US" sz="2400" noProof="0" dirty="0" err="1">
                <a:solidFill>
                  <a:schemeClr val="tx1"/>
                </a:solidFill>
                <a:latin typeface="Calibri" panose="020F0502020204030204"/>
              </a:rPr>
              <a:t>beoordeelt</a:t>
            </a:r>
            <a:r>
              <a:rPr lang="en-US" sz="2400" noProof="0" dirty="0">
                <a:solidFill>
                  <a:schemeClr val="tx1"/>
                </a:solidFill>
                <a:latin typeface="Calibri" panose="020F0502020204030204"/>
              </a:rPr>
              <a:t> op </a:t>
            </a:r>
            <a:r>
              <a:rPr lang="en-US" sz="2400" noProof="0" dirty="0" err="1">
                <a:solidFill>
                  <a:schemeClr val="tx1"/>
                </a:solidFill>
                <a:latin typeface="Calibri" panose="020F0502020204030204"/>
              </a:rPr>
              <a:t>relevantie</a:t>
            </a:r>
            <a:r>
              <a:rPr lang="en-US" sz="2400" noProof="0" dirty="0">
                <a:solidFill>
                  <a:schemeClr val="tx1"/>
                </a:solidFill>
                <a:latin typeface="Calibri" panose="020F0502020204030204"/>
              </a:rPr>
              <a:t>.</a:t>
            </a:r>
          </a:p>
          <a:p>
            <a:pPr marL="342900" marR="0" lvl="0" indent="-342900" defTabSz="914400" rtl="0" eaLnBrk="1" fontAlgn="auto" latinLnBrk="0" hangingPunct="1">
              <a:lnSpc>
                <a:spcPct val="100000"/>
              </a:lnSpc>
              <a:spcBef>
                <a:spcPts val="0"/>
              </a:spcBef>
              <a:spcAft>
                <a:spcPts val="0"/>
              </a:spcAft>
              <a:buClrTx/>
              <a:buSzTx/>
              <a:buFontTx/>
              <a:buChar char="-"/>
              <a:tabLst/>
              <a:defRPr/>
            </a:pPr>
            <a:r>
              <a:rPr lang="en-US" sz="2400" dirty="0">
                <a:solidFill>
                  <a:schemeClr val="tx1"/>
                </a:solidFill>
                <a:latin typeface="Calibri" panose="020F0502020204030204"/>
              </a:rPr>
              <a:t>Laat </a:t>
            </a:r>
            <a:r>
              <a:rPr lang="en-US" sz="2400" dirty="0" err="1">
                <a:solidFill>
                  <a:schemeClr val="tx1"/>
                </a:solidFill>
                <a:latin typeface="Calibri" panose="020F0502020204030204"/>
              </a:rPr>
              <a:t>een</a:t>
            </a:r>
            <a:r>
              <a:rPr lang="en-US" sz="2400" dirty="0">
                <a:solidFill>
                  <a:schemeClr val="tx1"/>
                </a:solidFill>
                <a:latin typeface="Calibri" panose="020F0502020204030204"/>
              </a:rPr>
              <a:t> </a:t>
            </a:r>
            <a:r>
              <a:rPr lang="en-US" sz="2400" dirty="0" err="1">
                <a:solidFill>
                  <a:schemeClr val="tx1"/>
                </a:solidFill>
                <a:latin typeface="Calibri" panose="020F0502020204030204"/>
              </a:rPr>
              <a:t>slechte</a:t>
            </a:r>
            <a:r>
              <a:rPr lang="en-US" sz="2400" dirty="0">
                <a:solidFill>
                  <a:schemeClr val="tx1"/>
                </a:solidFill>
                <a:latin typeface="Calibri" panose="020F0502020204030204"/>
              </a:rPr>
              <a:t> </a:t>
            </a:r>
            <a:r>
              <a:rPr lang="en-US" sz="2400" dirty="0" err="1">
                <a:solidFill>
                  <a:schemeClr val="tx1"/>
                </a:solidFill>
                <a:latin typeface="Calibri" panose="020F0502020204030204"/>
              </a:rPr>
              <a:t>bron</a:t>
            </a:r>
            <a:r>
              <a:rPr lang="en-US" sz="2400" dirty="0">
                <a:solidFill>
                  <a:schemeClr val="tx1"/>
                </a:solidFill>
                <a:latin typeface="Calibri" panose="020F0502020204030204"/>
              </a:rPr>
              <a:t> </a:t>
            </a:r>
            <a:r>
              <a:rPr lang="en-US" sz="2400" dirty="0" err="1">
                <a:solidFill>
                  <a:schemeClr val="tx1"/>
                </a:solidFill>
                <a:latin typeface="Calibri" panose="020F0502020204030204"/>
              </a:rPr>
              <a:t>zien</a:t>
            </a:r>
            <a:r>
              <a:rPr lang="en-US" sz="2400" dirty="0">
                <a:solidFill>
                  <a:schemeClr val="tx1"/>
                </a:solidFill>
                <a:latin typeface="Calibri" panose="020F0502020204030204"/>
              </a:rPr>
              <a:t>. </a:t>
            </a:r>
            <a:r>
              <a:rPr lang="en-US" sz="2400" dirty="0" err="1">
                <a:solidFill>
                  <a:schemeClr val="tx1"/>
                </a:solidFill>
                <a:latin typeface="Calibri" panose="020F0502020204030204"/>
              </a:rPr>
              <a:t>Wijs</a:t>
            </a:r>
            <a:r>
              <a:rPr lang="en-US" sz="2400" dirty="0">
                <a:solidFill>
                  <a:schemeClr val="tx1"/>
                </a:solidFill>
                <a:latin typeface="Calibri" panose="020F0502020204030204"/>
              </a:rPr>
              <a:t> </a:t>
            </a:r>
            <a:r>
              <a:rPr lang="en-US" sz="2400" dirty="0" err="1">
                <a:solidFill>
                  <a:schemeClr val="tx1"/>
                </a:solidFill>
                <a:latin typeface="Calibri" panose="020F0502020204030204"/>
              </a:rPr>
              <a:t>aan</a:t>
            </a:r>
            <a:r>
              <a:rPr lang="en-US" sz="2400" dirty="0">
                <a:solidFill>
                  <a:schemeClr val="tx1"/>
                </a:solidFill>
                <a:latin typeface="Calibri" panose="020F0502020204030204"/>
              </a:rPr>
              <a:t> </a:t>
            </a:r>
            <a:r>
              <a:rPr lang="en-US" sz="2400" dirty="0" err="1">
                <a:solidFill>
                  <a:schemeClr val="tx1"/>
                </a:solidFill>
                <a:latin typeface="Calibri" panose="020F0502020204030204"/>
              </a:rPr>
              <a:t>waarom</a:t>
            </a:r>
            <a:r>
              <a:rPr lang="en-US" sz="2400" dirty="0">
                <a:solidFill>
                  <a:schemeClr val="tx1"/>
                </a:solidFill>
                <a:latin typeface="Calibri" panose="020F0502020204030204"/>
              </a:rPr>
              <a:t> de </a:t>
            </a:r>
            <a:r>
              <a:rPr lang="en-US" sz="2400" dirty="0" err="1">
                <a:solidFill>
                  <a:schemeClr val="tx1"/>
                </a:solidFill>
                <a:latin typeface="Calibri" panose="020F0502020204030204"/>
              </a:rPr>
              <a:t>bron</a:t>
            </a:r>
            <a:r>
              <a:rPr lang="en-US" sz="2400" dirty="0">
                <a:solidFill>
                  <a:schemeClr val="tx1"/>
                </a:solidFill>
                <a:latin typeface="Calibri" panose="020F0502020204030204"/>
              </a:rPr>
              <a:t> </a:t>
            </a:r>
            <a:r>
              <a:rPr lang="en-US" sz="2400" dirty="0" err="1">
                <a:solidFill>
                  <a:schemeClr val="tx1"/>
                </a:solidFill>
                <a:latin typeface="Calibri" panose="020F0502020204030204"/>
              </a:rPr>
              <a:t>niet</a:t>
            </a:r>
            <a:r>
              <a:rPr lang="en-US" sz="2400" dirty="0">
                <a:solidFill>
                  <a:schemeClr val="tx1"/>
                </a:solidFill>
                <a:latin typeface="Calibri" panose="020F0502020204030204"/>
              </a:rPr>
              <a:t> </a:t>
            </a:r>
            <a:r>
              <a:rPr lang="en-US" sz="2400" dirty="0" err="1">
                <a:solidFill>
                  <a:schemeClr val="tx1"/>
                </a:solidFill>
                <a:latin typeface="Calibri" panose="020F0502020204030204"/>
              </a:rPr>
              <a:t>betrouwbaar</a:t>
            </a:r>
            <a:r>
              <a:rPr lang="en-US" sz="2400" dirty="0">
                <a:solidFill>
                  <a:schemeClr val="tx1"/>
                </a:solidFill>
                <a:latin typeface="Calibri" panose="020F0502020204030204"/>
              </a:rPr>
              <a:t> is.</a:t>
            </a:r>
          </a:p>
          <a:p>
            <a:pPr marL="342900" marR="0" lvl="0" indent="-342900" defTabSz="914400" rtl="0" eaLnBrk="1" fontAlgn="auto" latinLnBrk="0" hangingPunct="1">
              <a:lnSpc>
                <a:spcPct val="100000"/>
              </a:lnSpc>
              <a:spcBef>
                <a:spcPts val="0"/>
              </a:spcBef>
              <a:spcAft>
                <a:spcPts val="0"/>
              </a:spcAft>
              <a:buClrTx/>
              <a:buSzTx/>
              <a:buFontTx/>
              <a:buChar char="-"/>
              <a:tabLst/>
              <a:defRPr/>
            </a:pPr>
            <a:r>
              <a:rPr lang="en-US" sz="2400" noProof="0" dirty="0">
                <a:solidFill>
                  <a:schemeClr val="tx1"/>
                </a:solidFill>
                <a:latin typeface="Calibri" panose="020F0502020204030204"/>
              </a:rPr>
              <a:t>Laat </a:t>
            </a:r>
            <a:r>
              <a:rPr lang="en-US" sz="2400" noProof="0" dirty="0" err="1">
                <a:solidFill>
                  <a:schemeClr val="tx1"/>
                </a:solidFill>
                <a:latin typeface="Calibri" panose="020F0502020204030204"/>
              </a:rPr>
              <a:t>zien</a:t>
            </a:r>
            <a:r>
              <a:rPr lang="en-US" sz="2400" noProof="0" dirty="0">
                <a:solidFill>
                  <a:schemeClr val="tx1"/>
                </a:solidFill>
                <a:latin typeface="Calibri" panose="020F0502020204030204"/>
              </a:rPr>
              <a:t> hoe je </a:t>
            </a:r>
            <a:r>
              <a:rPr lang="en-US" sz="2400" noProof="0" dirty="0" err="1">
                <a:solidFill>
                  <a:schemeClr val="tx1"/>
                </a:solidFill>
                <a:latin typeface="Calibri" panose="020F0502020204030204"/>
              </a:rPr>
              <a:t>kunt</a:t>
            </a:r>
            <a:r>
              <a:rPr lang="en-US" sz="2400" noProof="0" dirty="0">
                <a:solidFill>
                  <a:schemeClr val="tx1"/>
                </a:solidFill>
                <a:latin typeface="Calibri" panose="020F0502020204030204"/>
              </a:rPr>
              <a:t> </a:t>
            </a:r>
            <a:r>
              <a:rPr lang="en-US" sz="2400" noProof="0" dirty="0" err="1">
                <a:solidFill>
                  <a:schemeClr val="tx1"/>
                </a:solidFill>
                <a:latin typeface="Calibri" panose="020F0502020204030204"/>
              </a:rPr>
              <a:t>variëren</a:t>
            </a:r>
            <a:r>
              <a:rPr lang="en-US" sz="2400" noProof="0" dirty="0">
                <a:solidFill>
                  <a:schemeClr val="tx1"/>
                </a:solidFill>
                <a:latin typeface="Calibri" panose="020F0502020204030204"/>
              </a:rPr>
              <a:t> met </a:t>
            </a:r>
            <a:r>
              <a:rPr lang="en-US" sz="2400" noProof="0" dirty="0" err="1">
                <a:solidFill>
                  <a:schemeClr val="tx1"/>
                </a:solidFill>
                <a:latin typeface="Calibri" panose="020F0502020204030204"/>
              </a:rPr>
              <a:t>zoektermen</a:t>
            </a:r>
            <a:r>
              <a:rPr lang="en-US" sz="2400" noProof="0" dirty="0">
                <a:solidFill>
                  <a:schemeClr val="tx1"/>
                </a:solidFill>
                <a:latin typeface="Calibri" panose="020F0502020204030204"/>
              </a:rPr>
              <a:t>.</a:t>
            </a:r>
          </a:p>
          <a:p>
            <a:pPr marL="342900" marR="0" lvl="0" indent="-342900" defTabSz="914400" rtl="0" eaLnBrk="1" fontAlgn="auto" latinLnBrk="0" hangingPunct="1">
              <a:lnSpc>
                <a:spcPct val="100000"/>
              </a:lnSpc>
              <a:spcBef>
                <a:spcPts val="0"/>
              </a:spcBef>
              <a:spcAft>
                <a:spcPts val="0"/>
              </a:spcAft>
              <a:buClrTx/>
              <a:buSzTx/>
              <a:buFontTx/>
              <a:buChar char="-"/>
              <a:tabLst/>
              <a:defRPr/>
            </a:pPr>
            <a:r>
              <a:rPr lang="en-US" sz="2400" dirty="0" err="1">
                <a:solidFill>
                  <a:schemeClr val="tx1"/>
                </a:solidFill>
                <a:latin typeface="Calibri" panose="020F0502020204030204"/>
              </a:rPr>
              <a:t>Geef</a:t>
            </a:r>
            <a:r>
              <a:rPr lang="en-US" sz="2400" dirty="0">
                <a:solidFill>
                  <a:schemeClr val="tx1"/>
                </a:solidFill>
                <a:latin typeface="Calibri" panose="020F0502020204030204"/>
              </a:rPr>
              <a:t> </a:t>
            </a:r>
            <a:r>
              <a:rPr lang="en-US" sz="2400" dirty="0" err="1">
                <a:solidFill>
                  <a:schemeClr val="tx1"/>
                </a:solidFill>
                <a:latin typeface="Calibri" panose="020F0502020204030204"/>
              </a:rPr>
              <a:t>opbouwende</a:t>
            </a:r>
            <a:r>
              <a:rPr lang="en-US" sz="2400" dirty="0">
                <a:solidFill>
                  <a:schemeClr val="tx1"/>
                </a:solidFill>
                <a:latin typeface="Calibri" panose="020F0502020204030204"/>
              </a:rPr>
              <a:t> feedback.</a:t>
            </a:r>
          </a:p>
          <a:p>
            <a:pPr marL="342900" indent="-342900" defTabSz="914400">
              <a:buFontTx/>
              <a:buChar char="-"/>
              <a:defRPr/>
            </a:pPr>
            <a:r>
              <a:rPr lang="nl-NL" sz="2400" dirty="0">
                <a:solidFill>
                  <a:schemeClr val="tx1"/>
                </a:solidFill>
              </a:rPr>
              <a:t>Laat leerlingen bronnen meteen noteren: waarvoor ze bruikbaar zijn, met paginanummers. Bij bron van internet: moment van raadplegen noteren.</a:t>
            </a:r>
          </a:p>
          <a:p>
            <a:pPr marL="342900" marR="0" lvl="0" indent="-342900" defTabSz="914400" rtl="0" eaLnBrk="1" fontAlgn="auto" latinLnBrk="0" hangingPunct="1">
              <a:lnSpc>
                <a:spcPct val="100000"/>
              </a:lnSpc>
              <a:spcBef>
                <a:spcPts val="0"/>
              </a:spcBef>
              <a:spcAft>
                <a:spcPts val="0"/>
              </a:spcAft>
              <a:buClrTx/>
              <a:buSzTx/>
              <a:buFontTx/>
              <a:buChar char="-"/>
              <a:tabLst/>
              <a:defRPr/>
            </a:pPr>
            <a:endParaRPr lang="en-US" sz="2400" noProof="0" dirty="0">
              <a:solidFill>
                <a:schemeClr val="tx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201909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Inspiratie</a:t>
            </a:r>
            <a:r>
              <a:rPr lang="en-US" sz="3200" dirty="0">
                <a:solidFill>
                  <a:prstClr val="white"/>
                </a:solidFill>
                <a:latin typeface="Calibri" panose="020F0502020204030204"/>
              </a:rPr>
              <a:t> </a:t>
            </a:r>
            <a:r>
              <a:rPr lang="en-US" sz="3200" dirty="0" err="1">
                <a:solidFill>
                  <a:prstClr val="white"/>
                </a:solidFill>
                <a:latin typeface="Calibri" panose="020F0502020204030204"/>
              </a:rPr>
              <a:t>opdoen</a:t>
            </a:r>
            <a:r>
              <a:rPr lang="en-US" sz="3200" dirty="0">
                <a:solidFill>
                  <a:prstClr val="white"/>
                </a:solidFill>
                <a:latin typeface="Calibri" panose="020F0502020204030204"/>
              </a:rPr>
              <a:t> </a:t>
            </a:r>
            <a:endPar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346056" y="1650453"/>
            <a:ext cx="87975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683568" y="1648078"/>
            <a:ext cx="8495155" cy="2862322"/>
          </a:xfrm>
          <a:prstGeom prst="rect">
            <a:avLst/>
          </a:prstGeom>
          <a:noFill/>
        </p:spPr>
        <p:txBody>
          <a:bodyPr wrap="square">
            <a:spAutoFit/>
          </a:bodyPr>
          <a:lstStyle/>
          <a:p>
            <a:pPr lvl="0">
              <a:lnSpc>
                <a:spcPct val="90000"/>
              </a:lnSpc>
              <a:buClr>
                <a:prstClr val="white"/>
              </a:buClr>
              <a:buSzPts val="2200"/>
              <a:defRPr/>
            </a:pPr>
            <a:r>
              <a:rPr lang="nl-NL" sz="2000" b="1" dirty="0"/>
              <a:t>Sites over informatie zoeken (bijvoorbeeld:)</a:t>
            </a:r>
          </a:p>
          <a:p>
            <a:pPr lvl="0">
              <a:lnSpc>
                <a:spcPct val="90000"/>
              </a:lnSpc>
              <a:buClr>
                <a:prstClr val="white"/>
              </a:buClr>
              <a:buSzPts val="2200"/>
              <a:defRPr/>
            </a:pPr>
            <a:endParaRPr lang="nl-NL" sz="2000" b="1" dirty="0">
              <a:latin typeface="Calibri" panose="020F0502020204030204"/>
            </a:endParaRPr>
          </a:p>
          <a:p>
            <a:pPr marL="342900" indent="-342900">
              <a:lnSpc>
                <a:spcPct val="90000"/>
              </a:lnSpc>
              <a:buClr>
                <a:prstClr val="white"/>
              </a:buClr>
              <a:buSzPts val="2200"/>
              <a:buFont typeface="Arial" panose="020B0604020202020204" pitchFamily="34" charset="0"/>
              <a:buChar char="•"/>
              <a:defRPr/>
            </a:pPr>
            <a:r>
              <a:rPr lang="nl-NL" sz="2000" dirty="0">
                <a:hlinkClick r:id="rId4"/>
              </a:rPr>
              <a:t>https://www.tilburguniversity.edu/nl/onderwijs/bacheloropleidingen/studiekeuze/academische-vaardigheden/bronnen-gebruiken</a:t>
            </a:r>
            <a:endParaRPr lang="nl-NL" sz="2000" dirty="0"/>
          </a:p>
          <a:p>
            <a:pPr marL="342900" indent="-342900">
              <a:lnSpc>
                <a:spcPct val="90000"/>
              </a:lnSpc>
              <a:buClr>
                <a:prstClr val="white"/>
              </a:buClr>
              <a:buSzPts val="2200"/>
              <a:buFont typeface="Arial" panose="020B0604020202020204" pitchFamily="34" charset="0"/>
              <a:buChar char="•"/>
              <a:defRPr/>
            </a:pPr>
            <a:endParaRPr lang="nl-NL" sz="2000" dirty="0"/>
          </a:p>
          <a:p>
            <a:pPr marL="342900" indent="-342900">
              <a:lnSpc>
                <a:spcPct val="90000"/>
              </a:lnSpc>
              <a:buClr>
                <a:prstClr val="white"/>
              </a:buClr>
              <a:buSzPts val="2200"/>
              <a:buFont typeface="Arial" panose="020B0604020202020204" pitchFamily="34" charset="0"/>
              <a:buChar char="•"/>
              <a:defRPr/>
            </a:pPr>
            <a:r>
              <a:rPr lang="nl-NL" sz="2000" dirty="0">
                <a:hlinkClick r:id="rId5"/>
              </a:rPr>
              <a:t>https://www.rug.nl/society-business/scholierenacademie/scholieren/pws-hulp/fase1/alles-over-literatuur</a:t>
            </a:r>
            <a:endParaRPr lang="nl-NL" sz="2000" dirty="0"/>
          </a:p>
          <a:p>
            <a:pPr marL="342900" indent="-342900">
              <a:lnSpc>
                <a:spcPct val="90000"/>
              </a:lnSpc>
              <a:buClr>
                <a:prstClr val="white"/>
              </a:buClr>
              <a:buSzPts val="2200"/>
              <a:buFont typeface="Arial" panose="020B0604020202020204" pitchFamily="34" charset="0"/>
              <a:buChar char="•"/>
              <a:defRPr/>
            </a:pPr>
            <a:endParaRPr lang="nl-NL" sz="2000" dirty="0"/>
          </a:p>
          <a:p>
            <a:pPr marL="342900" indent="-342900">
              <a:lnSpc>
                <a:spcPct val="90000"/>
              </a:lnSpc>
              <a:buClr>
                <a:prstClr val="white"/>
              </a:buClr>
              <a:buSzPts val="2200"/>
              <a:buFont typeface="Arial" panose="020B0604020202020204" pitchFamily="34" charset="0"/>
              <a:buChar char="•"/>
              <a:defRPr/>
            </a:pPr>
            <a:endParaRPr lang="nl-NL" sz="2000" dirty="0"/>
          </a:p>
          <a:p>
            <a:pPr marL="342900" lvl="0" indent="-342900">
              <a:lnSpc>
                <a:spcPct val="90000"/>
              </a:lnSpc>
              <a:buClr>
                <a:prstClr val="white"/>
              </a:buClr>
              <a:buSzPts val="2200"/>
              <a:buFont typeface="Arial" panose="020B0604020202020204" pitchFamily="34" charset="0"/>
              <a:buChar char="•"/>
              <a:defRPr/>
            </a:pPr>
            <a:endParaRPr lang="nl-NL" sz="2000" dirty="0">
              <a:latin typeface="Calibri" panose="020F0502020204030204"/>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6">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1098243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dirty="0" err="1"/>
              <a:t>Onderzoeksvraag</a:t>
            </a:r>
            <a:r>
              <a:rPr lang="en-US" sz="6300" dirty="0"/>
              <a:t> / </a:t>
            </a:r>
            <a:r>
              <a:rPr lang="en-US" sz="6300" dirty="0" err="1"/>
              <a:t>hypothese</a:t>
            </a:r>
            <a:r>
              <a:rPr lang="en-US" sz="6300" dirty="0"/>
              <a:t> </a:t>
            </a:r>
            <a:r>
              <a:rPr lang="en-US" sz="6300" dirty="0" err="1"/>
              <a:t>formuleren</a:t>
            </a:r>
            <a:endParaRPr lang="en-US" sz="6300" kern="1200" dirty="0">
              <a:solidFill>
                <a:schemeClr val="tx1"/>
              </a:solidFill>
              <a:latin typeface="+mj-lt"/>
              <a:ea typeface="+mj-ea"/>
              <a:cs typeface="+mj-cs"/>
            </a:endParaRPr>
          </a:p>
        </p:txBody>
      </p:sp>
      <p:sp>
        <p:nvSpPr>
          <p:cNvPr id="5" name="Text Placeholder 4"/>
          <p:cNvSpPr>
            <a:spLocks noGrp="1"/>
          </p:cNvSpPr>
          <p:nvPr>
            <p:ph type="body" idx="1"/>
          </p:nvPr>
        </p:nvSpPr>
        <p:spPr>
          <a:xfrm>
            <a:off x="1143000" y="5514052"/>
            <a:ext cx="6858000" cy="651910"/>
          </a:xfrm>
        </p:spPr>
        <p:txBody>
          <a:bodyPr vert="horz" lIns="91440" tIns="45720" rIns="91440" bIns="45720" rtlCol="0" anchor="ctr">
            <a:normAutofit/>
          </a:bodyPr>
          <a:lstStyle/>
          <a:p>
            <a:pPr algn="ctr"/>
            <a:endParaRPr lang="en-US" kern="1200">
              <a:solidFill>
                <a:schemeClr val="tx1"/>
              </a:solidFill>
              <a:latin typeface="+mn-lt"/>
              <a:ea typeface="+mn-ea"/>
              <a:cs typeface="+mn-cs"/>
            </a:endParaRPr>
          </a:p>
          <a:p>
            <a:pPr algn="ctr"/>
            <a:endParaRPr lang="en-US" kern="1200">
              <a:solidFill>
                <a:schemeClr val="tx1"/>
              </a:solidFill>
              <a:latin typeface="+mn-lt"/>
              <a:ea typeface="+mn-ea"/>
              <a:cs typeface="+mn-cs"/>
            </a:endParaRPr>
          </a:p>
          <a:p>
            <a:pPr algn="ctr"/>
            <a:endParaRPr lang="en-US"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9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8AD66-3CD2-4F8E-8E0F-94916543830F}"/>
              </a:ext>
            </a:extLst>
          </p:cNvPr>
          <p:cNvSpPr>
            <a:spLocks noGrp="1"/>
          </p:cNvSpPr>
          <p:nvPr>
            <p:ph type="title"/>
          </p:nvPr>
        </p:nvSpPr>
        <p:spPr>
          <a:xfrm>
            <a:off x="442170" y="856180"/>
            <a:ext cx="3420438" cy="1128068"/>
          </a:xfrm>
        </p:spPr>
        <p:txBody>
          <a:bodyPr anchor="ctr">
            <a:normAutofit/>
          </a:bodyPr>
          <a:lstStyle/>
          <a:p>
            <a:r>
              <a:rPr lang="en-US" sz="3500" b="1"/>
              <a:t>Hoe doe je het nu?</a:t>
            </a:r>
            <a:endParaRPr lang="nl-NL" sz="3500" b="1"/>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767A22-22A1-45D1-9257-769C3CD494F4}"/>
              </a:ext>
            </a:extLst>
          </p:cNvPr>
          <p:cNvSpPr>
            <a:spLocks noGrp="1"/>
          </p:cNvSpPr>
          <p:nvPr>
            <p:ph idx="1"/>
          </p:nvPr>
        </p:nvSpPr>
        <p:spPr>
          <a:xfrm>
            <a:off x="443039" y="2330505"/>
            <a:ext cx="3419569" cy="3979585"/>
          </a:xfrm>
        </p:spPr>
        <p:txBody>
          <a:bodyPr anchor="ctr">
            <a:normAutofit/>
          </a:bodyPr>
          <a:lstStyle/>
          <a:p>
            <a:r>
              <a:rPr lang="en-US" sz="2000" dirty="0"/>
              <a:t>Hoe </a:t>
            </a:r>
            <a:r>
              <a:rPr lang="en-US" sz="2000" dirty="0" err="1"/>
              <a:t>komen</a:t>
            </a:r>
            <a:r>
              <a:rPr lang="en-US" sz="2000" dirty="0"/>
              <a:t> </a:t>
            </a:r>
            <a:r>
              <a:rPr lang="en-US" sz="2000" dirty="0" err="1"/>
              <a:t>leerlingen</a:t>
            </a:r>
            <a:r>
              <a:rPr lang="en-US" sz="2000" dirty="0"/>
              <a:t> tot </a:t>
            </a:r>
            <a:r>
              <a:rPr lang="en-US" sz="2000" dirty="0" err="1"/>
              <a:t>een</a:t>
            </a:r>
            <a:r>
              <a:rPr lang="en-US" sz="2000" dirty="0"/>
              <a:t> </a:t>
            </a:r>
            <a:r>
              <a:rPr lang="en-US" sz="2000" dirty="0" err="1"/>
              <a:t>onderzoeksvraag</a:t>
            </a:r>
            <a:r>
              <a:rPr lang="en-US" sz="2000" dirty="0"/>
              <a:t>?</a:t>
            </a:r>
          </a:p>
          <a:p>
            <a:r>
              <a:rPr lang="nl-NL" sz="2000" dirty="0"/>
              <a:t>Welke hulp geef je daarbij? </a:t>
            </a:r>
          </a:p>
          <a:p>
            <a:r>
              <a:rPr lang="nl-NL" sz="2000" dirty="0"/>
              <a:t>Welke bronnen gebruik je?</a:t>
            </a:r>
          </a:p>
          <a:p>
            <a:r>
              <a:rPr lang="nl-NL" sz="2000" dirty="0"/>
              <a:t>Vragen?</a:t>
            </a:r>
          </a:p>
          <a:p>
            <a:pPr marL="0" indent="0">
              <a:buNone/>
            </a:pPr>
            <a:endParaRPr lang="nl-NL" sz="1700" dirty="0"/>
          </a:p>
          <a:p>
            <a:pPr marL="0" indent="0">
              <a:buNone/>
            </a:pPr>
            <a:r>
              <a:rPr lang="nl-NL" sz="2000" dirty="0">
                <a:solidFill>
                  <a:srgbClr val="002060"/>
                </a:solidFill>
              </a:rPr>
              <a:t>Hoe doe je het zelf: hoe kom je tot een onderzoeksvraag?</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N EIGEN WOORDEN NAVERTELLEN Toepassing 1: op het einde van de les WO  natuur gaan de leerlingen per twee zitten en vertellen over… |  Pictogrammen, School, Pictogram">
            <a:extLst>
              <a:ext uri="{FF2B5EF4-FFF2-40B4-BE49-F238E27FC236}">
                <a16:creationId xmlns:a16="http://schemas.microsoft.com/office/drawing/2014/main" id="{AFBB6A21-7489-43BF-9AFB-ECA95909F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83" r="12646"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6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Calibri" panose="020F0502020204030204"/>
              </a:rPr>
              <a:t>Belang</a:t>
            </a:r>
            <a:r>
              <a:rPr lang="en-US" sz="2800" dirty="0">
                <a:solidFill>
                  <a:prstClr val="white"/>
                </a:solidFill>
                <a:latin typeface="Calibri" panose="020F0502020204030204"/>
              </a:rPr>
              <a:t> van de </a:t>
            </a:r>
            <a:r>
              <a:rPr lang="en-US" sz="2800" dirty="0" err="1">
                <a:solidFill>
                  <a:prstClr val="white"/>
                </a:solidFill>
                <a:latin typeface="Calibri" panose="020F0502020204030204"/>
              </a:rPr>
              <a:t>onderzoeksvraag</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14645" y="1860897"/>
            <a:ext cx="7428975" cy="3457870"/>
          </a:xfrm>
          <a:prstGeom prst="rect">
            <a:avLst/>
          </a:prstGeom>
          <a:noFill/>
        </p:spPr>
        <p:txBody>
          <a:bodyPr wrap="square">
            <a:spAutoFit/>
          </a:bodyPr>
          <a:lstStyle/>
          <a:p>
            <a:pPr marL="342900" indent="-342900">
              <a:lnSpc>
                <a:spcPct val="90000"/>
              </a:lnSpc>
              <a:buClr>
                <a:prstClr val="white"/>
              </a:buClr>
              <a:buSzPts val="2200"/>
              <a:buFont typeface="Arial" panose="020B0604020202020204" pitchFamily="34" charset="0"/>
              <a:buChar char="•"/>
              <a:defRPr/>
            </a:pPr>
            <a:r>
              <a:rPr lang="en-US" sz="2400" dirty="0" err="1"/>
              <a:t>Geeft</a:t>
            </a:r>
            <a:r>
              <a:rPr lang="en-US" sz="2400" dirty="0"/>
              <a:t> </a:t>
            </a:r>
            <a:r>
              <a:rPr lang="en-US" sz="2400" dirty="0" err="1"/>
              <a:t>richting</a:t>
            </a:r>
            <a:r>
              <a:rPr lang="en-US" sz="2400" dirty="0"/>
              <a:t> </a:t>
            </a:r>
            <a:r>
              <a:rPr lang="en-US" sz="2400" dirty="0" err="1"/>
              <a:t>aan</a:t>
            </a:r>
            <a:r>
              <a:rPr lang="en-US" sz="2400" dirty="0"/>
              <a:t> je </a:t>
            </a:r>
            <a:r>
              <a:rPr lang="en-US" sz="2400" dirty="0" err="1"/>
              <a:t>onderzoek</a:t>
            </a:r>
            <a:endParaRPr lang="en-US" sz="2400" dirty="0"/>
          </a:p>
          <a:p>
            <a:pPr marL="342900" indent="-342900">
              <a:lnSpc>
                <a:spcPct val="90000"/>
              </a:lnSpc>
              <a:buClr>
                <a:prstClr val="white"/>
              </a:buClr>
              <a:buSzPts val="2200"/>
              <a:buFont typeface="Arial" panose="020B0604020202020204" pitchFamily="34" charset="0"/>
              <a:buChar char="•"/>
              <a:defRPr/>
            </a:pPr>
            <a:endParaRPr lang="en-US" sz="2400" dirty="0"/>
          </a:p>
          <a:p>
            <a:pPr marL="342900" indent="-342900">
              <a:lnSpc>
                <a:spcPct val="90000"/>
              </a:lnSpc>
              <a:buClr>
                <a:prstClr val="white"/>
              </a:buClr>
              <a:buSzPts val="2200"/>
              <a:buFont typeface="Arial" panose="020B0604020202020204" pitchFamily="34" charset="0"/>
              <a:buChar char="•"/>
              <a:defRPr/>
            </a:pPr>
            <a:r>
              <a:rPr lang="en-US" sz="2400" dirty="0"/>
              <a:t>Is de </a:t>
            </a:r>
            <a:r>
              <a:rPr lang="en-US" sz="2400" dirty="0" err="1"/>
              <a:t>schakel</a:t>
            </a:r>
            <a:r>
              <a:rPr lang="en-US" sz="2400" dirty="0"/>
              <a:t> </a:t>
            </a:r>
            <a:r>
              <a:rPr lang="en-US" sz="2400" dirty="0" err="1"/>
              <a:t>tussen</a:t>
            </a:r>
            <a:r>
              <a:rPr lang="en-US" sz="2400" dirty="0"/>
              <a:t> het </a:t>
            </a:r>
            <a:r>
              <a:rPr lang="en-US" sz="2400" dirty="0" err="1"/>
              <a:t>thema</a:t>
            </a:r>
            <a:r>
              <a:rPr lang="en-US" sz="2400" dirty="0"/>
              <a:t>/ de </a:t>
            </a:r>
            <a:r>
              <a:rPr lang="en-US" sz="2400" dirty="0" err="1"/>
              <a:t>aanleiding</a:t>
            </a:r>
            <a:r>
              <a:rPr lang="en-US" sz="2400" dirty="0"/>
              <a:t> en het </a:t>
            </a:r>
            <a:r>
              <a:rPr lang="en-US" sz="2400" dirty="0" err="1"/>
              <a:t>doel</a:t>
            </a:r>
            <a:r>
              <a:rPr lang="en-US" sz="2400" dirty="0"/>
              <a:t> van het </a:t>
            </a:r>
            <a:r>
              <a:rPr lang="en-US" sz="2400" dirty="0" err="1"/>
              <a:t>onderzoek</a:t>
            </a:r>
            <a:r>
              <a:rPr lang="en-US" sz="2400" dirty="0"/>
              <a:t> (wat </a:t>
            </a:r>
            <a:r>
              <a:rPr lang="en-US" sz="2400" dirty="0" err="1"/>
              <a:t>wil</a:t>
            </a:r>
            <a:r>
              <a:rPr lang="en-US" sz="2400" dirty="0"/>
              <a:t> je </a:t>
            </a:r>
            <a:r>
              <a:rPr lang="en-US" sz="2400" dirty="0" err="1"/>
              <a:t>weten</a:t>
            </a:r>
            <a:r>
              <a:rPr lang="en-US" sz="2400" dirty="0"/>
              <a:t>, </a:t>
            </a:r>
            <a:r>
              <a:rPr lang="en-US" sz="2400" dirty="0" err="1"/>
              <a:t>hebben</a:t>
            </a:r>
            <a:r>
              <a:rPr lang="en-US" sz="2400" dirty="0"/>
              <a:t>?)</a:t>
            </a:r>
          </a:p>
          <a:p>
            <a:pPr marL="342900" indent="-342900">
              <a:lnSpc>
                <a:spcPct val="90000"/>
              </a:lnSpc>
              <a:buClr>
                <a:prstClr val="white"/>
              </a:buClr>
              <a:buSzPts val="2200"/>
              <a:buFont typeface="Arial" panose="020B0604020202020204" pitchFamily="34" charset="0"/>
              <a:buChar char="•"/>
              <a:defRPr/>
            </a:pPr>
            <a:endParaRPr lang="en-US" sz="2400" dirty="0"/>
          </a:p>
          <a:p>
            <a:pPr marL="342900" indent="-342900">
              <a:lnSpc>
                <a:spcPct val="90000"/>
              </a:lnSpc>
              <a:buClr>
                <a:prstClr val="white"/>
              </a:buClr>
              <a:buSzPts val="2200"/>
              <a:buFont typeface="Arial" panose="020B0604020202020204" pitchFamily="34" charset="0"/>
              <a:buChar char="•"/>
              <a:defRPr/>
            </a:pPr>
            <a:r>
              <a:rPr lang="en-US" sz="2400" dirty="0" err="1"/>
              <a:t>Bepaalt</a:t>
            </a:r>
            <a:r>
              <a:rPr lang="en-US" sz="2400" dirty="0"/>
              <a:t> de </a:t>
            </a:r>
            <a:r>
              <a:rPr lang="en-US" sz="2400" dirty="0" err="1"/>
              <a:t>verdere</a:t>
            </a:r>
            <a:r>
              <a:rPr lang="en-US" sz="2400" dirty="0"/>
              <a:t> </a:t>
            </a:r>
            <a:r>
              <a:rPr lang="en-US" sz="2400" dirty="0" err="1"/>
              <a:t>stappen</a:t>
            </a:r>
            <a:r>
              <a:rPr lang="en-US" sz="2400" dirty="0"/>
              <a:t>: </a:t>
            </a:r>
            <a:r>
              <a:rPr lang="en-US" sz="2400" dirty="0" err="1"/>
              <a:t>methode</a:t>
            </a:r>
            <a:r>
              <a:rPr lang="en-US" sz="2400" dirty="0"/>
              <a:t> van </a:t>
            </a:r>
            <a:r>
              <a:rPr lang="en-US" sz="2400" dirty="0" err="1"/>
              <a:t>onderzoek</a:t>
            </a:r>
            <a:r>
              <a:rPr lang="en-US" sz="2400" dirty="0"/>
              <a:t>, data </a:t>
            </a:r>
            <a:r>
              <a:rPr lang="en-US" sz="2400" dirty="0" err="1"/>
              <a:t>verzameling</a:t>
            </a:r>
            <a:endParaRPr lang="en-US" sz="2400" dirty="0"/>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R="0" lvl="0" algn="l" defTabSz="914400" rtl="0" eaLnBrk="1" fontAlgn="auto" latinLnBrk="0" hangingPunct="1">
              <a:lnSpc>
                <a:spcPct val="100000"/>
              </a:lnSpc>
              <a:spcBef>
                <a:spcPts val="0"/>
              </a:spcBef>
              <a:spcAft>
                <a:spcPts val="0"/>
              </a:spcAft>
              <a:buClr>
                <a:prstClr val="black"/>
              </a:buClr>
              <a:buSzPts val="2200"/>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116525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Calibri" panose="020F0502020204030204"/>
              </a:rPr>
              <a:t>Keuze</a:t>
            </a:r>
            <a:r>
              <a:rPr lang="en-US" sz="2800" dirty="0">
                <a:solidFill>
                  <a:prstClr val="white"/>
                </a:solidFill>
                <a:latin typeface="Calibri" panose="020F0502020204030204"/>
              </a:rPr>
              <a:t> van de </a:t>
            </a:r>
            <a:r>
              <a:rPr lang="en-US" sz="2800" dirty="0" err="1">
                <a:solidFill>
                  <a:prstClr val="white"/>
                </a:solidFill>
                <a:latin typeface="Calibri" panose="020F0502020204030204"/>
              </a:rPr>
              <a:t>onderzoeksvraag</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14645" y="1860897"/>
            <a:ext cx="7428975" cy="3046988"/>
          </a:xfrm>
          <a:prstGeom prst="rect">
            <a:avLst/>
          </a:prstGeom>
          <a:noFill/>
        </p:spPr>
        <p:txBody>
          <a:bodyPr wrap="square">
            <a:spAutoFit/>
          </a:bodyPr>
          <a:lstStyle/>
          <a:p>
            <a:pPr marL="285750" indent="-285750">
              <a:buFont typeface="Arial" panose="020B0604020202020204" pitchFamily="34" charset="0"/>
              <a:buChar char="•"/>
            </a:pPr>
            <a:r>
              <a:rPr lang="nl-NL" sz="2400" dirty="0"/>
              <a:t>Haalbaar</a:t>
            </a:r>
          </a:p>
          <a:p>
            <a:pPr marL="285750" indent="-285750">
              <a:buFont typeface="Arial" panose="020B0604020202020204" pitchFamily="34" charset="0"/>
              <a:buChar char="•"/>
            </a:pPr>
            <a:r>
              <a:rPr lang="nl-NL" sz="2400" dirty="0"/>
              <a:t>Overdraagbaar: eenduidig en daarmee overdraagbaar</a:t>
            </a:r>
          </a:p>
          <a:p>
            <a:pPr marL="285750" indent="-285750">
              <a:buFont typeface="Arial" panose="020B0604020202020204" pitchFamily="34" charset="0"/>
              <a:buChar char="•"/>
            </a:pPr>
            <a:r>
              <a:rPr lang="nl-NL" sz="2400" dirty="0"/>
              <a:t>Interessant: antwoord is niet al bekend</a:t>
            </a:r>
          </a:p>
          <a:p>
            <a:pPr marL="285750" indent="-285750">
              <a:buFont typeface="Arial" panose="020B0604020202020204" pitchFamily="34" charset="0"/>
              <a:buChar char="•"/>
            </a:pPr>
            <a:r>
              <a:rPr lang="nl-NL" sz="2400" dirty="0"/>
              <a:t>Ethisch verantwoord: onderzoek mag niemand schaden</a:t>
            </a:r>
          </a:p>
          <a:p>
            <a:pPr marL="285750" indent="-285750">
              <a:buFont typeface="Arial" panose="020B0604020202020204" pitchFamily="34" charset="0"/>
              <a:buChar char="•"/>
            </a:pPr>
            <a:r>
              <a:rPr lang="nl-NL" sz="2400" dirty="0"/>
              <a:t>Voldoende uitdagend</a:t>
            </a:r>
          </a:p>
          <a:p>
            <a:pPr marL="285750" indent="-285750">
              <a:buFont typeface="Arial" panose="020B0604020202020204" pitchFamily="34" charset="0"/>
              <a:buChar char="•"/>
            </a:pPr>
            <a:r>
              <a:rPr lang="nl-NL" sz="2400" dirty="0"/>
              <a:t>Relevant: je kunt iets met het antwoord</a:t>
            </a:r>
          </a:p>
          <a:p>
            <a:pPr marL="285750" indent="-285750">
              <a:buFont typeface="Arial" panose="020B0604020202020204" pitchFamily="34" charset="0"/>
              <a:buChar char="•"/>
            </a:pPr>
            <a:r>
              <a:rPr lang="nl-NL" sz="2400" dirty="0"/>
              <a:t>Leerzaam, nuttig voor jou: ervaring en vaardigheden opdoen met onderwerp dat je interesseert</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640914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Soorten</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onderzoeksvragen</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323526" y="1650452"/>
            <a:ext cx="8820093"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467544" y="1860897"/>
            <a:ext cx="8352929" cy="2693045"/>
          </a:xfrm>
          <a:prstGeom prst="rect">
            <a:avLst/>
          </a:prstGeom>
          <a:noFill/>
        </p:spPr>
        <p:txBody>
          <a:bodyPr wrap="square">
            <a:spAutoFit/>
          </a:bodyPr>
          <a:lstStyle/>
          <a:p>
            <a:pPr>
              <a:spcAft>
                <a:spcPts val="600"/>
              </a:spcAft>
            </a:pPr>
            <a:r>
              <a:rPr lang="en-US" sz="2400" b="1" dirty="0" err="1">
                <a:ea typeface="ヒラギノ角ゴ Pro W3"/>
                <a:cs typeface="Arial" charset="0"/>
              </a:rPr>
              <a:t>Beschrijvend</a:t>
            </a:r>
            <a:r>
              <a:rPr lang="en-US" sz="2400" b="1" dirty="0">
                <a:ea typeface="ヒラギノ角ゴ Pro W3"/>
                <a:cs typeface="Arial" charset="0"/>
              </a:rPr>
              <a:t>			</a:t>
            </a:r>
            <a:r>
              <a:rPr lang="en-US" sz="2400" dirty="0">
                <a:ea typeface="ヒラギノ角ゴ Pro W3"/>
                <a:cs typeface="Arial" charset="0"/>
              </a:rPr>
              <a:t>In </a:t>
            </a:r>
            <a:r>
              <a:rPr lang="en-US" sz="2400" dirty="0" err="1">
                <a:ea typeface="ヒラギノ角ゴ Pro W3"/>
                <a:cs typeface="Arial" charset="0"/>
              </a:rPr>
              <a:t>hoeverre</a:t>
            </a:r>
            <a:r>
              <a:rPr lang="en-US" sz="2400" dirty="0">
                <a:ea typeface="ヒラギノ角ゴ Pro W3"/>
                <a:cs typeface="Arial" charset="0"/>
              </a:rPr>
              <a:t> / hoe / op </a:t>
            </a:r>
            <a:r>
              <a:rPr lang="en-US" sz="2400" dirty="0" err="1">
                <a:ea typeface="ヒラギノ角ゴ Pro W3"/>
                <a:cs typeface="Arial" charset="0"/>
              </a:rPr>
              <a:t>welke</a:t>
            </a:r>
            <a:r>
              <a:rPr lang="en-US" sz="2400" dirty="0">
                <a:ea typeface="ヒラギノ角ゴ Pro W3"/>
                <a:cs typeface="Arial" charset="0"/>
              </a:rPr>
              <a:t> </a:t>
            </a:r>
            <a:r>
              <a:rPr lang="en-US" sz="2400" dirty="0" err="1">
                <a:ea typeface="ヒラギノ角ゴ Pro W3"/>
                <a:cs typeface="Arial" charset="0"/>
              </a:rPr>
              <a:t>manier</a:t>
            </a:r>
            <a:r>
              <a:rPr lang="en-US" sz="2400" dirty="0">
                <a:ea typeface="ヒラギノ角ゴ Pro W3"/>
                <a:cs typeface="Arial" charset="0"/>
              </a:rPr>
              <a:t> …? </a:t>
            </a:r>
          </a:p>
          <a:p>
            <a:pPr>
              <a:spcAft>
                <a:spcPts val="600"/>
              </a:spcAft>
            </a:pPr>
            <a:r>
              <a:rPr lang="en-US" sz="2400" b="1" dirty="0" err="1">
                <a:ea typeface="ヒラギノ角ゴ Pro W3"/>
                <a:cs typeface="Arial" charset="0"/>
              </a:rPr>
              <a:t>Vergelijkend</a:t>
            </a:r>
            <a:r>
              <a:rPr lang="en-US" sz="2400" b="1" dirty="0">
                <a:ea typeface="ヒラギノ角ゴ Pro W3"/>
                <a:cs typeface="Arial" charset="0"/>
              </a:rPr>
              <a:t>			</a:t>
            </a:r>
            <a:r>
              <a:rPr lang="en-US" sz="2400" dirty="0">
                <a:ea typeface="ヒラギノ角ゴ Pro W3"/>
                <a:cs typeface="Arial" charset="0"/>
              </a:rPr>
              <a:t>Wat is het </a:t>
            </a:r>
            <a:r>
              <a:rPr lang="en-US" sz="2400" dirty="0" err="1">
                <a:ea typeface="ヒラギノ角ゴ Pro W3"/>
                <a:cs typeface="Arial" charset="0"/>
              </a:rPr>
              <a:t>verschil</a:t>
            </a:r>
            <a:r>
              <a:rPr lang="en-US" sz="2400" dirty="0">
                <a:ea typeface="ヒラギノ角ゴ Pro W3"/>
                <a:cs typeface="Arial" charset="0"/>
              </a:rPr>
              <a:t> </a:t>
            </a:r>
            <a:r>
              <a:rPr lang="en-US" sz="2400" dirty="0" err="1">
                <a:ea typeface="ヒラギノ角ゴ Pro W3"/>
                <a:cs typeface="Arial" charset="0"/>
              </a:rPr>
              <a:t>tussen</a:t>
            </a:r>
            <a:r>
              <a:rPr lang="en-US" sz="2400" dirty="0">
                <a:ea typeface="ヒラギノ角ゴ Pro W3"/>
                <a:cs typeface="Arial" charset="0"/>
              </a:rPr>
              <a:t> …?</a:t>
            </a:r>
          </a:p>
          <a:p>
            <a:pPr>
              <a:spcAft>
                <a:spcPts val="600"/>
              </a:spcAft>
              <a:defRPr/>
            </a:pPr>
            <a:r>
              <a:rPr lang="en-US" sz="2400" b="1" dirty="0" err="1">
                <a:ea typeface="ヒラギノ角ゴ Pro W3"/>
                <a:cs typeface="Arial" charset="0"/>
              </a:rPr>
              <a:t>Evaluerend</a:t>
            </a:r>
            <a:r>
              <a:rPr lang="en-US" sz="2400" b="1" dirty="0">
                <a:ea typeface="ヒラギノ角ゴ Pro W3"/>
                <a:cs typeface="Arial" charset="0"/>
              </a:rPr>
              <a:t>			</a:t>
            </a:r>
            <a:r>
              <a:rPr lang="en-US" sz="2400" dirty="0">
                <a:ea typeface="ヒラギノ角ゴ Pro W3"/>
                <a:cs typeface="Arial" charset="0"/>
              </a:rPr>
              <a:t>Welk effect </a:t>
            </a:r>
            <a:r>
              <a:rPr lang="en-US" sz="2400" dirty="0" err="1">
                <a:ea typeface="ヒラギノ角ゴ Pro W3"/>
                <a:cs typeface="Arial" charset="0"/>
              </a:rPr>
              <a:t>heeft</a:t>
            </a:r>
            <a:r>
              <a:rPr lang="en-US" sz="2400" dirty="0">
                <a:ea typeface="ヒラギノ角ゴ Pro W3"/>
                <a:cs typeface="Arial" charset="0"/>
              </a:rPr>
              <a:t> X op Y?</a:t>
            </a:r>
          </a:p>
          <a:p>
            <a:pPr>
              <a:spcAft>
                <a:spcPts val="600"/>
              </a:spcAft>
              <a:defRPr/>
            </a:pPr>
            <a:r>
              <a:rPr lang="en-US" sz="2400" b="1" dirty="0" err="1">
                <a:ea typeface="ヒラギノ角ゴ Pro W3"/>
                <a:cs typeface="Arial" charset="0"/>
              </a:rPr>
              <a:t>Verklarend</a:t>
            </a:r>
            <a:r>
              <a:rPr lang="en-US" sz="2400" b="1" dirty="0">
                <a:ea typeface="ヒラギノ角ゴ Pro W3"/>
                <a:cs typeface="Arial" charset="0"/>
              </a:rPr>
              <a:t>			</a:t>
            </a:r>
            <a:r>
              <a:rPr lang="en-US" sz="2400" dirty="0">
                <a:ea typeface="ヒラギノ角ゴ Pro W3"/>
                <a:cs typeface="Arial" charset="0"/>
              </a:rPr>
              <a:t>Wat is het </a:t>
            </a:r>
            <a:r>
              <a:rPr lang="en-US" sz="2400" dirty="0" err="1">
                <a:ea typeface="ヒラギノ角ゴ Pro W3"/>
                <a:cs typeface="Arial" charset="0"/>
              </a:rPr>
              <a:t>verband</a:t>
            </a:r>
            <a:r>
              <a:rPr lang="en-US" sz="2400" dirty="0">
                <a:ea typeface="ヒラギノ角ゴ Pro W3"/>
                <a:cs typeface="Arial" charset="0"/>
              </a:rPr>
              <a:t> </a:t>
            </a:r>
            <a:r>
              <a:rPr lang="en-US" sz="2400" dirty="0" err="1">
                <a:ea typeface="ヒラギノ角ゴ Pro W3"/>
                <a:cs typeface="Arial" charset="0"/>
              </a:rPr>
              <a:t>tussen</a:t>
            </a:r>
            <a:r>
              <a:rPr lang="en-US" sz="2400" dirty="0">
                <a:ea typeface="ヒラギノ角ゴ Pro W3"/>
                <a:cs typeface="Arial" charset="0"/>
              </a:rPr>
              <a:t> …..?</a:t>
            </a:r>
          </a:p>
          <a:p>
            <a:pPr>
              <a:spcAft>
                <a:spcPts val="600"/>
              </a:spcAft>
              <a:defRPr/>
            </a:pPr>
            <a:r>
              <a:rPr lang="en-US" sz="2400" b="1" dirty="0" err="1">
                <a:ea typeface="ヒラギノ角ゴ Pro W3"/>
                <a:cs typeface="Arial" charset="0"/>
              </a:rPr>
              <a:t>Ontwerpend</a:t>
            </a:r>
            <a:r>
              <a:rPr lang="en-US" sz="2400" dirty="0">
                <a:ea typeface="ヒラギノ角ゴ Pro W3"/>
                <a:cs typeface="Arial" charset="0"/>
              </a:rPr>
              <a:t>			</a:t>
            </a:r>
          </a:p>
          <a:p>
            <a:pPr>
              <a:spcAft>
                <a:spcPts val="600"/>
              </a:spcAft>
              <a:defRPr/>
            </a:pPr>
            <a:r>
              <a:rPr lang="en-US" sz="2400" dirty="0">
                <a:ea typeface="ヒラギノ角ゴ Pro W3"/>
                <a:cs typeface="Arial" charset="0"/>
              </a:rPr>
              <a:t>Hoe </a:t>
            </a:r>
            <a:r>
              <a:rPr lang="en-US" sz="2400" dirty="0" err="1">
                <a:ea typeface="ヒラギノ角ゴ Pro W3"/>
                <a:cs typeface="Arial" charset="0"/>
              </a:rPr>
              <a:t>kan</a:t>
            </a:r>
            <a:r>
              <a:rPr lang="en-US" sz="2400" dirty="0">
                <a:ea typeface="ヒラギノ角ゴ Pro W3"/>
                <a:cs typeface="Arial" charset="0"/>
              </a:rPr>
              <a:t> </a:t>
            </a:r>
            <a:r>
              <a:rPr lang="en-US" sz="2400" dirty="0" err="1">
                <a:ea typeface="ヒラギノ角ゴ Pro W3"/>
                <a:cs typeface="Arial" charset="0"/>
              </a:rPr>
              <a:t>ontwerp</a:t>
            </a:r>
            <a:r>
              <a:rPr lang="en-US" sz="2400" dirty="0">
                <a:ea typeface="ヒラギノ角ゴ Pro W3"/>
                <a:cs typeface="Arial" charset="0"/>
              </a:rPr>
              <a:t> X </a:t>
            </a:r>
            <a:r>
              <a:rPr lang="en-US" sz="2400" dirty="0" err="1">
                <a:ea typeface="ヒラギノ角ゴ Pro W3"/>
                <a:cs typeface="Arial" charset="0"/>
              </a:rPr>
              <a:t>een</a:t>
            </a:r>
            <a:r>
              <a:rPr lang="en-US" sz="2400" dirty="0">
                <a:ea typeface="ヒラギノ角ゴ Pro W3"/>
                <a:cs typeface="Arial" charset="0"/>
              </a:rPr>
              <a:t> </a:t>
            </a:r>
            <a:r>
              <a:rPr lang="en-US" sz="2400" dirty="0" err="1">
                <a:ea typeface="ヒラギノ角ゴ Pro W3"/>
                <a:cs typeface="Arial" charset="0"/>
              </a:rPr>
              <a:t>oplossing</a:t>
            </a:r>
            <a:r>
              <a:rPr lang="en-US" sz="2400" dirty="0">
                <a:ea typeface="ヒラギノ角ゴ Pro W3"/>
                <a:cs typeface="Arial" charset="0"/>
              </a:rPr>
              <a:t> </a:t>
            </a:r>
            <a:r>
              <a:rPr lang="en-US" sz="2400" dirty="0" err="1">
                <a:ea typeface="ヒラギノ角ゴ Pro W3"/>
                <a:cs typeface="Arial" charset="0"/>
              </a:rPr>
              <a:t>bieden</a:t>
            </a:r>
            <a:r>
              <a:rPr lang="en-US" sz="2400" dirty="0">
                <a:ea typeface="ヒラギノ角ゴ Pro W3"/>
                <a:cs typeface="Arial" charset="0"/>
              </a:rPr>
              <a:t> </a:t>
            </a:r>
            <a:r>
              <a:rPr lang="en-US" sz="2400" dirty="0" err="1">
                <a:ea typeface="ヒラギノ角ゴ Pro W3"/>
                <a:cs typeface="Arial" charset="0"/>
              </a:rPr>
              <a:t>voor</a:t>
            </a:r>
            <a:r>
              <a:rPr lang="en-US" sz="2400" dirty="0">
                <a:ea typeface="ヒラギノ角ゴ Pro W3"/>
                <a:cs typeface="Arial" charset="0"/>
              </a:rPr>
              <a:t> </a:t>
            </a:r>
            <a:r>
              <a:rPr lang="en-US" sz="2400" dirty="0" err="1">
                <a:ea typeface="ヒラギノ角ゴ Pro W3"/>
                <a:cs typeface="Arial" charset="0"/>
              </a:rPr>
              <a:t>probleem</a:t>
            </a:r>
            <a:r>
              <a:rPr lang="en-US" sz="2400" dirty="0">
                <a:ea typeface="ヒラギノ角ゴ Pro W3"/>
                <a:cs typeface="Arial" charset="0"/>
              </a:rPr>
              <a:t> Y?</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19899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Calibri" panose="020F0502020204030204"/>
              </a:rPr>
              <a:t>Hoofd</a:t>
            </a:r>
            <a:r>
              <a:rPr lang="en-US" sz="2800" dirty="0">
                <a:solidFill>
                  <a:prstClr val="white"/>
                </a:solidFill>
                <a:latin typeface="Calibri" panose="020F0502020204030204"/>
              </a:rPr>
              <a:t>- en </a:t>
            </a:r>
            <a:r>
              <a:rPr lang="en-US" sz="2800" dirty="0" err="1">
                <a:solidFill>
                  <a:prstClr val="white"/>
                </a:solidFill>
                <a:latin typeface="Calibri" panose="020F0502020204030204"/>
              </a:rPr>
              <a:t>deel</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vragen</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14645" y="1860897"/>
            <a:ext cx="7428975" cy="1938992"/>
          </a:xfrm>
          <a:prstGeom prst="rect">
            <a:avLst/>
          </a:prstGeom>
          <a:noFill/>
        </p:spPr>
        <p:txBody>
          <a:bodyPr wrap="square">
            <a:spAutoFit/>
          </a:bodyPr>
          <a:lstStyle/>
          <a:p>
            <a:r>
              <a:rPr lang="en-US" sz="2400" dirty="0" err="1">
                <a:ea typeface="ヒラギノ角ゴ Pro W3"/>
                <a:cs typeface="Arial" charset="0"/>
              </a:rPr>
              <a:t>Hoofdvraag</a:t>
            </a:r>
            <a:r>
              <a:rPr lang="en-US" sz="2400" dirty="0">
                <a:ea typeface="ヒラギノ角ゴ Pro W3"/>
                <a:cs typeface="Arial" charset="0"/>
              </a:rPr>
              <a:t>: </a:t>
            </a:r>
            <a:r>
              <a:rPr lang="en-US" sz="2400" dirty="0" err="1">
                <a:ea typeface="ヒラギノ角ゴ Pro W3"/>
                <a:cs typeface="Arial" charset="0"/>
              </a:rPr>
              <a:t>algemene</a:t>
            </a:r>
            <a:r>
              <a:rPr lang="en-US" sz="2400" dirty="0">
                <a:ea typeface="ヒラギノ角ゴ Pro W3"/>
                <a:cs typeface="Arial" charset="0"/>
              </a:rPr>
              <a:t>, </a:t>
            </a:r>
            <a:r>
              <a:rPr lang="en-US" sz="2400" dirty="0" err="1">
                <a:ea typeface="ヒラギノ角ゴ Pro W3"/>
                <a:cs typeface="Arial" charset="0"/>
              </a:rPr>
              <a:t>overkoepelende</a:t>
            </a:r>
            <a:r>
              <a:rPr lang="en-US" sz="2400" dirty="0">
                <a:ea typeface="ヒラギノ角ゴ Pro W3"/>
                <a:cs typeface="Arial" charset="0"/>
              </a:rPr>
              <a:t> </a:t>
            </a:r>
            <a:r>
              <a:rPr lang="en-US" sz="2400" dirty="0" err="1">
                <a:ea typeface="ヒラギノ角ゴ Pro W3"/>
                <a:cs typeface="Arial" charset="0"/>
              </a:rPr>
              <a:t>vraag</a:t>
            </a:r>
            <a:r>
              <a:rPr lang="en-US" sz="2400" dirty="0">
                <a:ea typeface="ヒラギノ角ゴ Pro W3"/>
                <a:cs typeface="Arial" charset="0"/>
              </a:rPr>
              <a:t>.</a:t>
            </a:r>
          </a:p>
          <a:p>
            <a:endParaRPr lang="en-US" sz="2400" dirty="0">
              <a:ea typeface="ヒラギノ角ゴ Pro W3"/>
              <a:cs typeface="Arial" charset="0"/>
            </a:endParaRPr>
          </a:p>
          <a:p>
            <a:r>
              <a:rPr lang="en-US" sz="2400" dirty="0">
                <a:ea typeface="ヒラギノ角ゴ Pro W3"/>
                <a:cs typeface="Arial" charset="0"/>
              </a:rPr>
              <a:t>‘</a:t>
            </a:r>
            <a:r>
              <a:rPr lang="en-US" sz="2400" dirty="0" err="1">
                <a:ea typeface="ヒラギノ角ゴ Pro W3"/>
                <a:cs typeface="Arial" charset="0"/>
              </a:rPr>
              <a:t>Deelvragen</a:t>
            </a:r>
            <a:r>
              <a:rPr lang="en-US" sz="2400" dirty="0">
                <a:ea typeface="ヒラギノ角ゴ Pro W3"/>
                <a:cs typeface="Arial" charset="0"/>
              </a:rPr>
              <a:t>: </a:t>
            </a:r>
            <a:r>
              <a:rPr lang="en-US" sz="2400" dirty="0" err="1">
                <a:ea typeface="ヒラギノ角ゴ Pro W3"/>
                <a:cs typeface="Arial" charset="0"/>
              </a:rPr>
              <a:t>opsplitsing</a:t>
            </a:r>
            <a:r>
              <a:rPr lang="en-US" sz="2400" dirty="0">
                <a:ea typeface="ヒラギノ角ゴ Pro W3"/>
                <a:cs typeface="Arial" charset="0"/>
              </a:rPr>
              <a:t> van het </a:t>
            </a:r>
            <a:r>
              <a:rPr lang="en-US" sz="2400" dirty="0" err="1">
                <a:ea typeface="ヒラギノ角ゴ Pro W3"/>
                <a:cs typeface="Arial" charset="0"/>
              </a:rPr>
              <a:t>onderzoek</a:t>
            </a:r>
            <a:r>
              <a:rPr lang="en-US" sz="2400" dirty="0">
                <a:ea typeface="ヒラギノ角ゴ Pro W3"/>
                <a:cs typeface="Arial" charset="0"/>
              </a:rPr>
              <a:t> in </a:t>
            </a:r>
            <a:r>
              <a:rPr lang="en-US" sz="2400" dirty="0" err="1">
                <a:ea typeface="ヒラギノ角ゴ Pro W3"/>
                <a:cs typeface="Arial" charset="0"/>
              </a:rPr>
              <a:t>delen</a:t>
            </a:r>
            <a:r>
              <a:rPr lang="en-US" sz="2400" dirty="0">
                <a:ea typeface="ヒラギノ角ゴ Pro W3"/>
                <a:cs typeface="Arial" charset="0"/>
              </a:rPr>
              <a:t>.</a:t>
            </a:r>
          </a:p>
          <a:p>
            <a:r>
              <a:rPr lang="en-US" sz="2400" dirty="0">
                <a:ea typeface="ヒラギノ角ゴ Pro W3"/>
                <a:cs typeface="Arial" charset="0"/>
              </a:rPr>
              <a:t>Antwoord op de </a:t>
            </a:r>
            <a:r>
              <a:rPr lang="en-US" sz="2400" dirty="0" err="1">
                <a:ea typeface="ヒラギノ角ゴ Pro W3"/>
                <a:cs typeface="Arial" charset="0"/>
              </a:rPr>
              <a:t>deelvragen</a:t>
            </a:r>
            <a:r>
              <a:rPr lang="en-US" sz="2400" dirty="0">
                <a:ea typeface="ヒラギノ角ゴ Pro W3"/>
                <a:cs typeface="Arial" charset="0"/>
              </a:rPr>
              <a:t> </a:t>
            </a:r>
            <a:r>
              <a:rPr lang="en-US" sz="2400" dirty="0" err="1">
                <a:ea typeface="ヒラギノ角ゴ Pro W3"/>
                <a:cs typeface="Arial" charset="0"/>
              </a:rPr>
              <a:t>dragen</a:t>
            </a:r>
            <a:r>
              <a:rPr lang="en-US" sz="2400" dirty="0">
                <a:ea typeface="ヒラギノ角ゴ Pro W3"/>
                <a:cs typeface="Arial" charset="0"/>
              </a:rPr>
              <a:t> </a:t>
            </a:r>
            <a:r>
              <a:rPr lang="en-US" sz="2400" dirty="0" err="1">
                <a:ea typeface="ヒラギノ角ゴ Pro W3"/>
                <a:cs typeface="Arial" charset="0"/>
              </a:rPr>
              <a:t>bij</a:t>
            </a:r>
            <a:r>
              <a:rPr lang="en-US" sz="2400" dirty="0">
                <a:ea typeface="ヒラギノ角ゴ Pro W3"/>
                <a:cs typeface="Arial" charset="0"/>
              </a:rPr>
              <a:t> </a:t>
            </a:r>
            <a:r>
              <a:rPr lang="en-US" sz="2400" dirty="0" err="1">
                <a:ea typeface="ヒラギノ角ゴ Pro W3"/>
                <a:cs typeface="Arial" charset="0"/>
              </a:rPr>
              <a:t>aan</a:t>
            </a:r>
            <a:r>
              <a:rPr lang="en-US" sz="2400" dirty="0">
                <a:ea typeface="ヒラギノ角ゴ Pro W3"/>
                <a:cs typeface="Arial" charset="0"/>
              </a:rPr>
              <a:t> </a:t>
            </a:r>
            <a:r>
              <a:rPr lang="en-US" sz="2400" dirty="0" err="1">
                <a:ea typeface="ヒラギノ角ゴ Pro W3"/>
                <a:cs typeface="Arial" charset="0"/>
              </a:rPr>
              <a:t>beantwoording</a:t>
            </a:r>
            <a:r>
              <a:rPr lang="en-US" sz="2400" dirty="0">
                <a:ea typeface="ヒラギノ角ゴ Pro W3"/>
                <a:cs typeface="Arial" charset="0"/>
              </a:rPr>
              <a:t> van </a:t>
            </a:r>
            <a:r>
              <a:rPr lang="en-US" sz="2400" dirty="0" err="1">
                <a:ea typeface="ヒラギノ角ゴ Pro W3"/>
                <a:cs typeface="Arial" charset="0"/>
              </a:rPr>
              <a:t>hoofdvraag</a:t>
            </a:r>
            <a:r>
              <a:rPr lang="en-US" sz="2400" dirty="0">
                <a:ea typeface="ヒラギノ角ゴ Pro W3"/>
                <a:cs typeface="Arial" charset="0"/>
              </a:rPr>
              <a:t>.</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pic>
        <p:nvPicPr>
          <p:cNvPr id="10" name="Picture 9">
            <a:extLst>
              <a:ext uri="{FF2B5EF4-FFF2-40B4-BE49-F238E27FC236}">
                <a16:creationId xmlns:a16="http://schemas.microsoft.com/office/drawing/2014/main" id="{B97185D9-BE11-4679-99B2-3BF229187000}"/>
              </a:ext>
            </a:extLst>
          </p:cNvPr>
          <p:cNvPicPr>
            <a:picLocks noChangeAspect="1"/>
          </p:cNvPicPr>
          <p:nvPr/>
        </p:nvPicPr>
        <p:blipFill>
          <a:blip r:embed="rId5"/>
          <a:stretch>
            <a:fillRect/>
          </a:stretch>
        </p:blipFill>
        <p:spPr>
          <a:xfrm>
            <a:off x="5760131" y="3621065"/>
            <a:ext cx="1908213" cy="2389839"/>
          </a:xfrm>
          <a:prstGeom prst="rect">
            <a:avLst/>
          </a:prstGeom>
        </p:spPr>
      </p:pic>
    </p:spTree>
    <p:extLst>
      <p:ext uri="{BB962C8B-B14F-4D97-AF65-F5344CB8AC3E}">
        <p14:creationId xmlns:p14="http://schemas.microsoft.com/office/powerpoint/2010/main" val="344012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325867"/>
            <a:ext cx="8797565" cy="685799"/>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a typeface="ヒラギノ角ゴ Pro W3"/>
                <a:cs typeface="Arial" charset="0"/>
              </a:rPr>
              <a:t>Richtlijnen</a:t>
            </a:r>
            <a:r>
              <a:rPr lang="en-US" sz="2800" b="1" dirty="0">
                <a:ea typeface="ヒラギノ角ゴ Pro W3"/>
                <a:cs typeface="Arial" charset="0"/>
              </a:rPr>
              <a:t> </a:t>
            </a:r>
            <a:r>
              <a:rPr lang="en-US" sz="2800" b="1" dirty="0" err="1">
                <a:ea typeface="ヒラギノ角ゴ Pro W3"/>
                <a:cs typeface="Arial" charset="0"/>
              </a:rPr>
              <a:t>voor</a:t>
            </a:r>
            <a:r>
              <a:rPr lang="en-US" sz="2800" b="1" dirty="0">
                <a:ea typeface="ヒラギノ角ゴ Pro W3"/>
                <a:cs typeface="Arial" charset="0"/>
              </a:rPr>
              <a:t> </a:t>
            </a:r>
            <a:r>
              <a:rPr lang="en-US" sz="2800" b="1" dirty="0" err="1">
                <a:ea typeface="ヒラギノ角ゴ Pro W3"/>
                <a:cs typeface="Arial" charset="0"/>
              </a:rPr>
              <a:t>onderzoeksvragen</a:t>
            </a:r>
            <a:endParaRPr kumimoji="0" lang="en-US" sz="2800" b="0" i="0" u="none" strike="noStrike" kern="1200" cap="none" spc="0" normalizeH="0" baseline="0" noProof="0" dirty="0">
              <a:ln>
                <a:noFill/>
              </a:ln>
              <a:solidFill>
                <a:prstClr val="white"/>
              </a:solidFill>
              <a:effectLst/>
              <a:uLnTx/>
              <a:uFillTx/>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539552" y="1201867"/>
            <a:ext cx="8604068" cy="4793624"/>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
        <p:nvSpPr>
          <p:cNvPr id="10" name="Content Placeholder 2">
            <a:extLst>
              <a:ext uri="{FF2B5EF4-FFF2-40B4-BE49-F238E27FC236}">
                <a16:creationId xmlns:a16="http://schemas.microsoft.com/office/drawing/2014/main" id="{C8C341CA-156F-4804-9B36-38B399E14EDD}"/>
              </a:ext>
            </a:extLst>
          </p:cNvPr>
          <p:cNvSpPr txBox="1">
            <a:spLocks/>
          </p:cNvSpPr>
          <p:nvPr/>
        </p:nvSpPr>
        <p:spPr>
          <a:xfrm>
            <a:off x="1331640" y="1201867"/>
            <a:ext cx="7516321" cy="485740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latin typeface="Arial" charset="0"/>
                <a:ea typeface="ヒラギノ角ゴ Pro W3"/>
                <a:cs typeface="Arial" charset="0"/>
              </a:rPr>
              <a:t>Vragende</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vorm</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geen</a:t>
            </a:r>
            <a:r>
              <a:rPr lang="en-US" sz="2400" dirty="0">
                <a:latin typeface="Arial" charset="0"/>
                <a:ea typeface="ヒラギノ角ゴ Pro W3"/>
                <a:cs typeface="Arial" charset="0"/>
              </a:rPr>
              <a:t> wens of </a:t>
            </a:r>
            <a:r>
              <a:rPr lang="en-US" sz="2400" dirty="0" err="1">
                <a:latin typeface="Arial" charset="0"/>
                <a:ea typeface="ヒラギノ角ゴ Pro W3"/>
                <a:cs typeface="Arial" charset="0"/>
              </a:rPr>
              <a:t>veronderstelling</a:t>
            </a:r>
            <a:r>
              <a:rPr lang="en-US" sz="2400" dirty="0">
                <a:latin typeface="Arial" charset="0"/>
                <a:ea typeface="ヒラギノ角ゴ Pro W3"/>
                <a:cs typeface="Arial" charset="0"/>
              </a:rPr>
              <a:t>)</a:t>
            </a:r>
          </a:p>
          <a:p>
            <a:r>
              <a:rPr lang="en-US" sz="2400" dirty="0">
                <a:latin typeface="Arial" charset="0"/>
                <a:ea typeface="ヒラギノ角ゴ Pro W3"/>
                <a:cs typeface="Arial" charset="0"/>
              </a:rPr>
              <a:t>Open (</a:t>
            </a:r>
            <a:r>
              <a:rPr lang="en-US" sz="2400" dirty="0" err="1">
                <a:latin typeface="Arial" charset="0"/>
                <a:ea typeface="ヒラギノ角ゴ Pro W3"/>
                <a:cs typeface="Arial" charset="0"/>
              </a:rPr>
              <a:t>geen</a:t>
            </a:r>
            <a:r>
              <a:rPr lang="en-US" sz="2400" dirty="0">
                <a:latin typeface="Arial" charset="0"/>
                <a:ea typeface="ヒラギノ角ゴ Pro W3"/>
                <a:cs typeface="Arial" charset="0"/>
              </a:rPr>
              <a:t> ja-nee </a:t>
            </a:r>
            <a:r>
              <a:rPr lang="en-US" sz="2400" dirty="0" err="1">
                <a:latin typeface="Arial" charset="0"/>
                <a:ea typeface="ヒラギノ角ゴ Pro W3"/>
                <a:cs typeface="Arial" charset="0"/>
              </a:rPr>
              <a:t>vraag</a:t>
            </a:r>
            <a:r>
              <a:rPr lang="en-US" sz="2400" dirty="0">
                <a:latin typeface="Arial" charset="0"/>
                <a:ea typeface="ヒラギノ角ゴ Pro W3"/>
                <a:cs typeface="Arial" charset="0"/>
              </a:rPr>
              <a:t>)</a:t>
            </a:r>
          </a:p>
          <a:p>
            <a:r>
              <a:rPr lang="en-US" sz="2400" dirty="0" err="1">
                <a:latin typeface="Arial" charset="0"/>
                <a:ea typeface="ヒラギノ角ゴ Pro W3"/>
                <a:cs typeface="Arial" charset="0"/>
              </a:rPr>
              <a:t>Niet</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te</a:t>
            </a:r>
            <a:r>
              <a:rPr lang="en-US" sz="2400" dirty="0">
                <a:latin typeface="Arial" charset="0"/>
                <a:ea typeface="ヒラギノ角ゴ Pro W3"/>
                <a:cs typeface="Arial" charset="0"/>
              </a:rPr>
              <a:t> breed</a:t>
            </a:r>
          </a:p>
          <a:p>
            <a:r>
              <a:rPr lang="en-US" sz="2400" dirty="0" err="1">
                <a:latin typeface="Arial" charset="0"/>
                <a:ea typeface="ヒラギノ角ゴ Pro W3"/>
                <a:cs typeface="Arial" charset="0"/>
              </a:rPr>
              <a:t>Niet</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te</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smal</a:t>
            </a:r>
            <a:endParaRPr lang="en-US" sz="2400" dirty="0">
              <a:latin typeface="Arial" charset="0"/>
              <a:ea typeface="ヒラギノ角ゴ Pro W3"/>
              <a:cs typeface="Arial" charset="0"/>
            </a:endParaRPr>
          </a:p>
          <a:p>
            <a:r>
              <a:rPr lang="en-US" sz="2400" dirty="0" err="1">
                <a:latin typeface="Arial" charset="0"/>
                <a:ea typeface="ヒラギノ角ゴ Pro W3"/>
                <a:cs typeface="Arial" charset="0"/>
              </a:rPr>
              <a:t>Eenduidig</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kernbegrippen</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definiëren</a:t>
            </a:r>
            <a:endParaRPr lang="en-US" sz="2400" dirty="0">
              <a:latin typeface="Arial" charset="0"/>
              <a:ea typeface="ヒラギノ角ゴ Pro W3"/>
              <a:cs typeface="Arial" charset="0"/>
            </a:endParaRPr>
          </a:p>
          <a:p>
            <a:r>
              <a:rPr lang="en-US" sz="2400" dirty="0" err="1">
                <a:latin typeface="Arial" charset="0"/>
                <a:ea typeface="ヒラギノ角ゴ Pro W3"/>
                <a:cs typeface="Arial" charset="0"/>
              </a:rPr>
              <a:t>Enkelvoudige</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vraagstelling</a:t>
            </a:r>
            <a:endParaRPr lang="en-US" sz="2400" dirty="0">
              <a:latin typeface="Arial" charset="0"/>
              <a:ea typeface="ヒラギノ角ゴ Pro W3"/>
              <a:cs typeface="Arial" charset="0"/>
            </a:endParaRPr>
          </a:p>
          <a:p>
            <a:r>
              <a:rPr lang="en-US" sz="2400" dirty="0">
                <a:latin typeface="Arial" charset="0"/>
                <a:ea typeface="ヒラギノ角ゴ Pro W3"/>
                <a:cs typeface="Arial" charset="0"/>
              </a:rPr>
              <a:t>Antwoord is </a:t>
            </a:r>
            <a:r>
              <a:rPr lang="en-US" sz="2400" dirty="0" err="1">
                <a:latin typeface="Arial" charset="0"/>
                <a:ea typeface="ヒラギノ角ゴ Pro W3"/>
                <a:cs typeface="Arial" charset="0"/>
              </a:rPr>
              <a:t>niet</a:t>
            </a:r>
            <a:r>
              <a:rPr lang="en-US" sz="2400" dirty="0">
                <a:latin typeface="Arial" charset="0"/>
                <a:ea typeface="ヒラギノ角ゴ Pro W3"/>
                <a:cs typeface="Arial" charset="0"/>
              </a:rPr>
              <a:t> al </a:t>
            </a:r>
            <a:r>
              <a:rPr lang="en-US" sz="2400" dirty="0" err="1">
                <a:latin typeface="Arial" charset="0"/>
                <a:ea typeface="ヒラギノ角ゴ Pro W3"/>
                <a:cs typeface="Arial" charset="0"/>
              </a:rPr>
              <a:t>bekend</a:t>
            </a:r>
            <a:endParaRPr lang="en-US" sz="2400" dirty="0">
              <a:latin typeface="Arial" charset="0"/>
              <a:ea typeface="ヒラギノ角ゴ Pro W3"/>
              <a:cs typeface="Arial" charset="0"/>
            </a:endParaRPr>
          </a:p>
          <a:p>
            <a:r>
              <a:rPr lang="en-US" sz="2400" dirty="0" err="1">
                <a:latin typeface="Arial" charset="0"/>
                <a:ea typeface="ヒラギノ角ゴ Pro W3"/>
                <a:cs typeface="Arial" charset="0"/>
              </a:rPr>
              <a:t>Geen</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onjuiste</a:t>
            </a:r>
            <a:r>
              <a:rPr lang="en-US" sz="2400" dirty="0">
                <a:latin typeface="Arial" charset="0"/>
                <a:ea typeface="ヒラギノ角ゴ Pro W3"/>
                <a:cs typeface="Arial" charset="0"/>
              </a:rPr>
              <a:t> of </a:t>
            </a:r>
            <a:r>
              <a:rPr lang="en-US" sz="2400" dirty="0" err="1">
                <a:latin typeface="Arial" charset="0"/>
                <a:ea typeface="ヒラギノ角ゴ Pro W3"/>
                <a:cs typeface="Arial" charset="0"/>
              </a:rPr>
              <a:t>niet</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onderbouwde</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aannames</a:t>
            </a:r>
            <a:endParaRPr lang="en-US" sz="2400" dirty="0">
              <a:latin typeface="Arial" charset="0"/>
              <a:ea typeface="ヒラギノ角ゴ Pro W3"/>
              <a:cs typeface="Arial" charset="0"/>
            </a:endParaRPr>
          </a:p>
          <a:p>
            <a:r>
              <a:rPr lang="en-US" sz="2400" dirty="0" err="1">
                <a:latin typeface="Arial" charset="0"/>
                <a:ea typeface="ヒラギノ角ゴ Pro W3"/>
                <a:cs typeface="Arial" charset="0"/>
              </a:rPr>
              <a:t>Acceptabel</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niet</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sterk</a:t>
            </a:r>
            <a:r>
              <a:rPr lang="en-US" sz="2400" dirty="0">
                <a:latin typeface="Arial" charset="0"/>
                <a:ea typeface="ヒラギノ角ゴ Pro W3"/>
                <a:cs typeface="Arial" charset="0"/>
              </a:rPr>
              <a:t> </a:t>
            </a:r>
            <a:r>
              <a:rPr lang="en-US" sz="2400" dirty="0" err="1">
                <a:latin typeface="Arial" charset="0"/>
                <a:ea typeface="ヒラギノ角ゴ Pro W3"/>
                <a:cs typeface="Arial" charset="0"/>
              </a:rPr>
              <a:t>negatief</a:t>
            </a:r>
            <a:r>
              <a:rPr lang="en-US" sz="2400" dirty="0">
                <a:latin typeface="Arial" charset="0"/>
                <a:ea typeface="ヒラギノ角ゴ Pro W3"/>
                <a:cs typeface="Arial" charset="0"/>
              </a:rPr>
              <a:t>)</a:t>
            </a:r>
          </a:p>
          <a:p>
            <a:r>
              <a:rPr lang="en-US" sz="2400" dirty="0" err="1">
                <a:latin typeface="Arial" charset="0"/>
                <a:ea typeface="ヒラギノ角ゴ Pro W3"/>
                <a:cs typeface="Arial" charset="0"/>
              </a:rPr>
              <a:t>Aansprekend</a:t>
            </a:r>
            <a:r>
              <a:rPr lang="en-US" sz="2400" dirty="0">
                <a:latin typeface="Arial" charset="0"/>
                <a:ea typeface="ヒラギノ角ゴ Pro W3"/>
                <a:cs typeface="Arial" charset="0"/>
              </a:rPr>
              <a:t>, relevant</a:t>
            </a:r>
          </a:p>
          <a:p>
            <a:r>
              <a:rPr lang="nl-NL" sz="2400" dirty="0">
                <a:latin typeface="Arial" charset="0"/>
                <a:ea typeface="ヒラギノ角ゴ Pro W3"/>
                <a:cs typeface="Arial" charset="0"/>
              </a:rPr>
              <a:t>Deelvragen dragen bij aan beantwoording van hoofdvraag</a:t>
            </a:r>
            <a:endParaRPr lang="en-US" sz="2400" dirty="0">
              <a:latin typeface="Arial" charset="0"/>
              <a:ea typeface="ヒラギノ角ゴ Pro W3"/>
              <a:cs typeface="Arial" charset="0"/>
            </a:endParaRPr>
          </a:p>
        </p:txBody>
      </p:sp>
    </p:spTree>
    <p:extLst>
      <p:ext uri="{BB962C8B-B14F-4D97-AF65-F5344CB8AC3E}">
        <p14:creationId xmlns:p14="http://schemas.microsoft.com/office/powerpoint/2010/main" val="154604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 name="Content Placeholder 2">
            <a:extLst>
              <a:ext uri="{FF2B5EF4-FFF2-40B4-BE49-F238E27FC236}">
                <a16:creationId xmlns:a16="http://schemas.microsoft.com/office/drawing/2014/main" id="{574DDAF2-79EC-4DC4-8875-0CB2F87D8C56}"/>
              </a:ext>
            </a:extLst>
          </p:cNvPr>
          <p:cNvGraphicFramePr>
            <a:graphicFrameLocks noGrp="1"/>
          </p:cNvGraphicFramePr>
          <p:nvPr>
            <p:ph idx="1"/>
            <p:extLst>
              <p:ext uri="{D42A27DB-BD31-4B8C-83A1-F6EECF244321}">
                <p14:modId xmlns:p14="http://schemas.microsoft.com/office/powerpoint/2010/main" val="1635613952"/>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A3F47140-BE13-4E57-93B6-3AEF958E10F6}"/>
              </a:ext>
            </a:extLst>
          </p:cNvPr>
          <p:cNvSpPr>
            <a:spLocks noGrp="1"/>
          </p:cNvSpPr>
          <p:nvPr>
            <p:ph type="title"/>
          </p:nvPr>
        </p:nvSpPr>
        <p:spPr>
          <a:xfrm>
            <a:off x="395536" y="365126"/>
            <a:ext cx="1872208" cy="5368130"/>
          </a:xfrm>
        </p:spPr>
        <p:txBody>
          <a:bodyPr>
            <a:normAutofit/>
          </a:bodyPr>
          <a:lstStyle/>
          <a:p>
            <a:r>
              <a:rPr lang="en-US" dirty="0" err="1"/>
              <a:t>Inhoud</a:t>
            </a:r>
            <a:r>
              <a:rPr lang="en-US" dirty="0"/>
              <a:t> van de </a:t>
            </a:r>
            <a:r>
              <a:rPr lang="en-US" dirty="0" err="1"/>
              <a:t>bijeen-komst</a:t>
            </a:r>
            <a:endParaRPr lang="nl-NL" dirty="0"/>
          </a:p>
        </p:txBody>
      </p:sp>
    </p:spTree>
    <p:extLst>
      <p:ext uri="{BB962C8B-B14F-4D97-AF65-F5344CB8AC3E}">
        <p14:creationId xmlns:p14="http://schemas.microsoft.com/office/powerpoint/2010/main" val="10457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Calibri" panose="020F0502020204030204"/>
              </a:rPr>
              <a:t>Controleren</a:t>
            </a:r>
            <a:r>
              <a:rPr lang="en-US" sz="2800" dirty="0">
                <a:solidFill>
                  <a:prstClr val="white"/>
                </a:solidFill>
                <a:latin typeface="Calibri" panose="020F0502020204030204"/>
              </a:rPr>
              <a:t> of de </a:t>
            </a:r>
            <a:r>
              <a:rPr lang="en-US" sz="2800" dirty="0" err="1">
                <a:solidFill>
                  <a:prstClr val="white"/>
                </a:solidFill>
                <a:latin typeface="Calibri" panose="020F0502020204030204"/>
              </a:rPr>
              <a:t>onderzoeksvraag</a:t>
            </a:r>
            <a:r>
              <a:rPr lang="en-US" sz="2800" dirty="0">
                <a:solidFill>
                  <a:prstClr val="white"/>
                </a:solidFill>
                <a:latin typeface="Calibri" panose="020F0502020204030204"/>
              </a:rPr>
              <a:t> </a:t>
            </a:r>
            <a:r>
              <a:rPr lang="en-US" sz="2800" dirty="0" err="1">
                <a:solidFill>
                  <a:prstClr val="white"/>
                </a:solidFill>
                <a:latin typeface="Calibri" panose="020F0502020204030204"/>
              </a:rPr>
              <a:t>goed</a:t>
            </a:r>
            <a:r>
              <a:rPr lang="en-US" sz="2800" dirty="0">
                <a:solidFill>
                  <a:prstClr val="white"/>
                </a:solidFill>
                <a:latin typeface="Calibri" panose="020F0502020204030204"/>
              </a:rPr>
              <a:t> is</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14645" y="1860897"/>
            <a:ext cx="7428975" cy="3416320"/>
          </a:xfrm>
          <a:prstGeom prst="rect">
            <a:avLst/>
          </a:prstGeom>
          <a:noFill/>
        </p:spPr>
        <p:txBody>
          <a:bodyPr wrap="square">
            <a:spAutoFit/>
          </a:bodyPr>
          <a:lstStyle/>
          <a:p>
            <a:pPr marL="285750" indent="-285750">
              <a:buFont typeface="Arial" panose="020B0604020202020204" pitchFamily="34" charset="0"/>
              <a:buChar char="•"/>
            </a:pPr>
            <a:r>
              <a:rPr lang="nl-NL" sz="2400" dirty="0"/>
              <a:t>staat in de vragende vorm </a:t>
            </a:r>
          </a:p>
          <a:p>
            <a:pPr marL="285750" indent="-285750">
              <a:buFont typeface="Arial" panose="020B0604020202020204" pitchFamily="34" charset="0"/>
              <a:buChar char="•"/>
            </a:pPr>
            <a:r>
              <a:rPr lang="nl-NL" sz="2400" dirty="0"/>
              <a:t>is open</a:t>
            </a:r>
          </a:p>
          <a:p>
            <a:pPr marL="285750" indent="-285750">
              <a:buFont typeface="Arial" panose="020B0604020202020204" pitchFamily="34" charset="0"/>
              <a:buChar char="•"/>
            </a:pPr>
            <a:r>
              <a:rPr lang="nl-NL" sz="2400" dirty="0"/>
              <a:t>is enkelvoudig</a:t>
            </a:r>
          </a:p>
          <a:p>
            <a:pPr marL="285750" indent="-285750">
              <a:buFont typeface="Arial" panose="020B0604020202020204" pitchFamily="34" charset="0"/>
              <a:buChar char="•"/>
            </a:pPr>
            <a:r>
              <a:rPr lang="nl-NL" sz="2400" dirty="0"/>
              <a:t>is eenduidig (kernbegrippen zijn duidelijk</a:t>
            </a:r>
          </a:p>
          <a:p>
            <a:pPr marL="285750" indent="-285750">
              <a:buFont typeface="Arial" panose="020B0604020202020204" pitchFamily="34" charset="0"/>
              <a:buChar char="•"/>
            </a:pPr>
            <a:r>
              <a:rPr lang="nl-NL" sz="2400" dirty="0"/>
              <a:t>bevat geen onjuiste veronderstellingen</a:t>
            </a:r>
          </a:p>
          <a:p>
            <a:pPr marL="285750" indent="-285750">
              <a:buFont typeface="Arial" panose="020B0604020202020204" pitchFamily="34" charset="0"/>
              <a:buChar char="•"/>
            </a:pPr>
            <a:r>
              <a:rPr lang="nl-NL" sz="2400" dirty="0"/>
              <a:t>is acceptabel (niet sterk negatief)</a:t>
            </a:r>
          </a:p>
          <a:p>
            <a:pPr marL="285750" indent="-285750">
              <a:buFont typeface="Arial" panose="020B0604020202020204" pitchFamily="34" charset="0"/>
              <a:buChar char="•"/>
            </a:pPr>
            <a:r>
              <a:rPr lang="nl-NL" sz="2400" dirty="0"/>
              <a:t>is nog niet eerder beantwoord</a:t>
            </a:r>
          </a:p>
          <a:p>
            <a:pPr marL="285750" indent="-285750">
              <a:buFont typeface="Arial" panose="020B0604020202020204" pitchFamily="34" charset="0"/>
              <a:buChar char="•"/>
            </a:pPr>
            <a:endParaRPr lang="nl-NL" sz="2400" dirty="0"/>
          </a:p>
          <a:p>
            <a:r>
              <a:rPr lang="nl-NL" sz="2400" dirty="0"/>
              <a:t>Of: vragenmachientje</a:t>
            </a: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106148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188640"/>
            <a:ext cx="9144000" cy="5822264"/>
          </a:xfrm>
          <a:prstGeom prst="rect">
            <a:avLst/>
          </a:prstGeom>
          <a:noFill/>
          <a:ln>
            <a:noFill/>
          </a:ln>
        </p:spPr>
      </p:pic>
      <p:sp>
        <p:nvSpPr>
          <p:cNvPr id="7" name="Snip Single Corner Rectangle 33">
            <a:extLst>
              <a:ext uri="{FF2B5EF4-FFF2-40B4-BE49-F238E27FC236}">
                <a16:creationId xmlns:a16="http://schemas.microsoft.com/office/drawing/2014/main" id="{DEE09145-801F-48F4-975D-27C07799F83D}"/>
              </a:ext>
            </a:extLst>
          </p:cNvPr>
          <p:cNvSpPr/>
          <p:nvPr/>
        </p:nvSpPr>
        <p:spPr>
          <a:xfrm>
            <a:off x="1475656" y="1650454"/>
            <a:ext cx="7667964" cy="4345037"/>
          </a:xfrm>
          <a:prstGeom prst="snip1Rect">
            <a:avLst/>
          </a:prstGeom>
          <a:solidFill>
            <a:srgbClr val="3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14645" y="1844824"/>
            <a:ext cx="7428975" cy="1685077"/>
          </a:xfrm>
          <a:prstGeom prst="rect">
            <a:avLst/>
          </a:prstGeom>
          <a:noFill/>
        </p:spPr>
        <p:txBody>
          <a:bodyPr wrap="square">
            <a:spAutoFit/>
          </a:bodyPr>
          <a:lstStyle/>
          <a:p>
            <a:pPr marL="342900" indent="-342900">
              <a:lnSpc>
                <a:spcPct val="90000"/>
              </a:lnSpc>
              <a:buClr>
                <a:prstClr val="white"/>
              </a:buClr>
              <a:buSzPts val="2200"/>
              <a:buFont typeface="Arial" panose="020B0604020202020204" pitchFamily="34" charset="0"/>
              <a:buChar char="•"/>
              <a:defRPr/>
            </a:pPr>
            <a:endParaRPr lang="en-US" sz="2000" dirty="0"/>
          </a:p>
          <a:p>
            <a:pPr marL="342900" indent="-342900">
              <a:lnSpc>
                <a:spcPct val="90000"/>
              </a:lnSpc>
              <a:buClr>
                <a:prstClr val="white"/>
              </a:buClr>
              <a:buSzPts val="2200"/>
              <a:buFont typeface="Arial" panose="020B0604020202020204" pitchFamily="34" charset="0"/>
              <a:buChar char="•"/>
              <a:defRPr/>
            </a:pPr>
            <a:endParaRPr lang="en-US" sz="2000" dirty="0"/>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R="0" lvl="0" algn="l" defTabSz="914400" rtl="0" eaLnBrk="1" fontAlgn="auto" latinLnBrk="0" hangingPunct="1">
              <a:lnSpc>
                <a:spcPct val="100000"/>
              </a:lnSpc>
              <a:spcBef>
                <a:spcPts val="0"/>
              </a:spcBef>
              <a:spcAft>
                <a:spcPts val="0"/>
              </a:spcAft>
              <a:buClr>
                <a:prstClr val="black"/>
              </a:buClr>
              <a:buSzPts val="2200"/>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744B5790-5C5F-4151-9C61-ADB0D0731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1" y="1196752"/>
            <a:ext cx="9144000" cy="5472607"/>
          </a:xfrm>
          <a:prstGeom prst="rect">
            <a:avLst/>
          </a:prstGeom>
        </p:spPr>
      </p:pic>
    </p:spTree>
    <p:extLst>
      <p:ext uri="{BB962C8B-B14F-4D97-AF65-F5344CB8AC3E}">
        <p14:creationId xmlns:p14="http://schemas.microsoft.com/office/powerpoint/2010/main" val="116436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192590"/>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2800" dirty="0" err="1">
                <a:solidFill>
                  <a:prstClr val="white"/>
                </a:solidFill>
                <a:latin typeface="Calibri" panose="020F0502020204030204"/>
              </a:rPr>
              <a:t>Activiteit</a:t>
            </a:r>
            <a:r>
              <a:rPr lang="en-US" sz="2800" dirty="0">
                <a:solidFill>
                  <a:prstClr val="white"/>
                </a:solidFill>
                <a:latin typeface="Calibri" panose="020F0502020204030204"/>
              </a:rPr>
              <a:t>: </a:t>
            </a:r>
            <a:r>
              <a:rPr lang="en-US" sz="2400" dirty="0" err="1"/>
              <a:t>Schort</a:t>
            </a:r>
            <a:r>
              <a:rPr lang="en-US" sz="2400" dirty="0"/>
              <a:t> er </a:t>
            </a:r>
            <a:r>
              <a:rPr lang="en-US" sz="2400" dirty="0" err="1"/>
              <a:t>iets</a:t>
            </a:r>
            <a:r>
              <a:rPr lang="en-US" sz="2400" dirty="0"/>
              <a:t> </a:t>
            </a:r>
            <a:r>
              <a:rPr lang="en-US" sz="2400" dirty="0" err="1"/>
              <a:t>aan</a:t>
            </a:r>
            <a:r>
              <a:rPr lang="en-US" sz="2400" dirty="0"/>
              <a:t> de </a:t>
            </a:r>
            <a:r>
              <a:rPr lang="en-US" sz="2400" dirty="0" err="1"/>
              <a:t>volgende</a:t>
            </a:r>
            <a:r>
              <a:rPr lang="en-US" sz="2400" dirty="0"/>
              <a:t> </a:t>
            </a:r>
            <a:r>
              <a:rPr lang="en-US" sz="2400" dirty="0" err="1"/>
              <a:t>onderzoeksvragen</a:t>
            </a:r>
            <a:r>
              <a:rPr lang="en-US" sz="2400" dirty="0"/>
              <a:t>? Zo ja, wat? </a:t>
            </a:r>
            <a:r>
              <a:rPr lang="en-US" sz="2400" dirty="0" err="1"/>
              <a:t>En</a:t>
            </a:r>
            <a:r>
              <a:rPr lang="en-US" sz="2400" dirty="0"/>
              <a:t> hoe </a:t>
            </a:r>
            <a:r>
              <a:rPr lang="en-US" sz="2400" dirty="0" err="1"/>
              <a:t>zou</a:t>
            </a:r>
            <a:r>
              <a:rPr lang="en-US" sz="2400" dirty="0"/>
              <a:t> </a:t>
            </a:r>
            <a:r>
              <a:rPr lang="en-US" sz="2400" dirty="0" err="1"/>
              <a:t>deze</a:t>
            </a:r>
            <a:r>
              <a:rPr lang="en-US" sz="2400" dirty="0"/>
              <a:t> </a:t>
            </a:r>
            <a:r>
              <a:rPr lang="en-US" sz="2400" dirty="0" err="1"/>
              <a:t>eventueel</a:t>
            </a:r>
            <a:r>
              <a:rPr lang="en-US" sz="2400" dirty="0"/>
              <a:t> </a:t>
            </a:r>
            <a:r>
              <a:rPr lang="en-US" sz="2400" dirty="0" err="1"/>
              <a:t>te</a:t>
            </a:r>
            <a:r>
              <a:rPr lang="en-US" sz="2400" dirty="0"/>
              <a:t> </a:t>
            </a:r>
            <a:r>
              <a:rPr lang="en-US" sz="2400" dirty="0" err="1"/>
              <a:t>verbeteren</a:t>
            </a:r>
            <a:r>
              <a:rPr lang="en-US" sz="2400" dirty="0"/>
              <a:t> </a:t>
            </a:r>
            <a:r>
              <a:rPr lang="en-US" sz="2400" dirty="0" err="1"/>
              <a:t>zijn</a:t>
            </a:r>
            <a:r>
              <a:rPr lang="en-US" sz="24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611560" y="1196751"/>
            <a:ext cx="8107964" cy="4157964"/>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479187" y="1079495"/>
            <a:ext cx="8532060" cy="5778505"/>
          </a:xfrm>
          <a:prstGeom prst="rect">
            <a:avLst/>
          </a:prstGeom>
          <a:noFill/>
        </p:spPr>
        <p:txBody>
          <a:bodyPr wrap="square">
            <a:spAutoFit/>
          </a:bodyPr>
          <a:lstStyle/>
          <a:p>
            <a:pPr fontAlgn="base">
              <a:buFont typeface="+mj-lt"/>
              <a:buAutoNum type="arabicPeriod"/>
            </a:pPr>
            <a:r>
              <a:rPr lang="nl-NL" sz="2000" dirty="0">
                <a:solidFill>
                  <a:srgbClr val="000000"/>
                </a:solidFill>
                <a:latin typeface="Calibri" panose="020F0502020204030204" pitchFamily="34" charset="0"/>
              </a:rPr>
              <a:t>Hoe is de kerk ontstaan? </a:t>
            </a:r>
          </a:p>
          <a:p>
            <a:pPr fontAlgn="base">
              <a:buFont typeface="+mj-lt"/>
              <a:buAutoNum type="arabicPeriod"/>
            </a:pPr>
            <a:r>
              <a:rPr lang="nl-NL" sz="2000" dirty="0">
                <a:solidFill>
                  <a:srgbClr val="000000"/>
                </a:solidFill>
                <a:latin typeface="Calibri" panose="020F0502020204030204" pitchFamily="34" charset="0"/>
              </a:rPr>
              <a:t>Wat is de invloed van de omgeving op de vitamine-C-productie van een vrucht?</a:t>
            </a:r>
          </a:p>
          <a:p>
            <a:pPr fontAlgn="base">
              <a:buFont typeface="+mj-lt"/>
              <a:buAutoNum type="arabicPeriod"/>
            </a:pPr>
            <a:r>
              <a:rPr lang="nl-NL" sz="2000" dirty="0">
                <a:solidFill>
                  <a:srgbClr val="000000"/>
                </a:solidFill>
                <a:latin typeface="Calibri" panose="020F0502020204030204" pitchFamily="34" charset="0"/>
              </a:rPr>
              <a:t>Is het slim om een huis te kopen?</a:t>
            </a:r>
          </a:p>
          <a:p>
            <a:pPr fontAlgn="base">
              <a:buFont typeface="+mj-lt"/>
              <a:buAutoNum type="arabicPeriod"/>
            </a:pPr>
            <a:r>
              <a:rPr lang="nl-NL" sz="2000" dirty="0">
                <a:solidFill>
                  <a:srgbClr val="000000"/>
                </a:solidFill>
                <a:latin typeface="Calibri" panose="020F0502020204030204" pitchFamily="34" charset="0"/>
              </a:rPr>
              <a:t>Harry Mulisch is een slechte schrijver.</a:t>
            </a:r>
          </a:p>
          <a:p>
            <a:pPr fontAlgn="base">
              <a:buFont typeface="+mj-lt"/>
              <a:buAutoNum type="arabicPeriod"/>
            </a:pPr>
            <a:r>
              <a:rPr lang="nl-NL" sz="2000" dirty="0">
                <a:solidFill>
                  <a:srgbClr val="000000"/>
                </a:solidFill>
                <a:latin typeface="Calibri" panose="020F0502020204030204" pitchFamily="34" charset="0"/>
              </a:rPr>
              <a:t>Wat is de invloed van HALT-straffen op bestrafte jongeren?</a:t>
            </a:r>
          </a:p>
          <a:p>
            <a:pPr fontAlgn="base">
              <a:buFont typeface="+mj-lt"/>
              <a:buAutoNum type="arabicPeriod"/>
            </a:pPr>
            <a:r>
              <a:rPr lang="nl-NL" sz="2000" dirty="0">
                <a:solidFill>
                  <a:srgbClr val="000000"/>
                </a:solidFill>
                <a:latin typeface="Calibri" panose="020F0502020204030204" pitchFamily="34" charset="0"/>
              </a:rPr>
              <a:t>Hoe worden medicijnen gemaakt? </a:t>
            </a:r>
          </a:p>
          <a:p>
            <a:pPr fontAlgn="base">
              <a:buFont typeface="+mj-lt"/>
              <a:buAutoNum type="arabicPeriod"/>
            </a:pPr>
            <a:r>
              <a:rPr lang="nl-NL" sz="2000" dirty="0">
                <a:solidFill>
                  <a:srgbClr val="000000"/>
                </a:solidFill>
                <a:latin typeface="Calibri" panose="020F0502020204030204" pitchFamily="34" charset="0"/>
              </a:rPr>
              <a:t>Wat is de invloed van de hoeveelheid zonlicht op het vitamine-C-gehalte van een sinaasappel?</a:t>
            </a:r>
          </a:p>
          <a:p>
            <a:pPr fontAlgn="base">
              <a:buFont typeface="+mj-lt"/>
              <a:buAutoNum type="arabicPeriod"/>
            </a:pPr>
            <a:r>
              <a:rPr lang="nl-NL" sz="2000" dirty="0">
                <a:solidFill>
                  <a:srgbClr val="000000"/>
                </a:solidFill>
                <a:latin typeface="Calibri" panose="020F0502020204030204" pitchFamily="34" charset="0"/>
              </a:rPr>
              <a:t>Hoe word je een tv-ster?</a:t>
            </a:r>
          </a:p>
          <a:p>
            <a:pPr fontAlgn="base">
              <a:buFont typeface="+mj-lt"/>
              <a:buAutoNum type="arabicPeriod"/>
            </a:pPr>
            <a:r>
              <a:rPr lang="nl-NL" sz="2000" dirty="0">
                <a:solidFill>
                  <a:srgbClr val="000000"/>
                </a:solidFill>
                <a:latin typeface="Calibri" panose="020F0502020204030204" pitchFamily="34" charset="0"/>
              </a:rPr>
              <a:t>Welke invloed hebben Instagram en </a:t>
            </a:r>
            <a:r>
              <a:rPr lang="nl-NL" sz="2000" dirty="0" err="1">
                <a:solidFill>
                  <a:srgbClr val="000000"/>
                </a:solidFill>
                <a:latin typeface="Calibri" panose="020F0502020204030204" pitchFamily="34" charset="0"/>
              </a:rPr>
              <a:t>TikToK</a:t>
            </a:r>
            <a:r>
              <a:rPr lang="nl-NL" sz="2000" dirty="0">
                <a:solidFill>
                  <a:srgbClr val="000000"/>
                </a:solidFill>
                <a:latin typeface="Calibri" panose="020F0502020204030204" pitchFamily="34" charset="0"/>
              </a:rPr>
              <a:t> op jongeren?</a:t>
            </a:r>
          </a:p>
          <a:p>
            <a:pPr fontAlgn="base">
              <a:buFont typeface="+mj-lt"/>
              <a:buAutoNum type="arabicPeriod"/>
            </a:pPr>
            <a:r>
              <a:rPr lang="nl-NL" sz="2000" dirty="0">
                <a:solidFill>
                  <a:srgbClr val="000000"/>
                </a:solidFill>
                <a:latin typeface="Calibri" panose="020F0502020204030204" pitchFamily="34" charset="0"/>
              </a:rPr>
              <a:t>Hoe heeft het Nederlandse klimaat zich ontwikkeld?</a:t>
            </a:r>
          </a:p>
          <a:p>
            <a:pPr fontAlgn="base">
              <a:buFont typeface="+mj-lt"/>
              <a:buAutoNum type="arabicPeriod"/>
            </a:pPr>
            <a:r>
              <a:rPr lang="nl-NL" sz="2000" dirty="0">
                <a:solidFill>
                  <a:srgbClr val="000000"/>
                </a:solidFill>
                <a:latin typeface="Calibri" panose="020F0502020204030204" pitchFamily="34" charset="0"/>
              </a:rPr>
              <a:t>Welke invloed heeft fitness op het lichaamsgewicht?</a:t>
            </a:r>
          </a:p>
          <a:p>
            <a:pPr fontAlgn="base">
              <a:buFont typeface="+mj-lt"/>
              <a:buAutoNum type="arabicPeriod"/>
            </a:pPr>
            <a:r>
              <a:rPr lang="nl-NL" sz="2000" dirty="0">
                <a:solidFill>
                  <a:srgbClr val="000000"/>
                </a:solidFill>
                <a:latin typeface="Calibri" panose="020F0502020204030204" pitchFamily="34" charset="0"/>
              </a:rPr>
              <a:t>Moeten prijsafspraken tussen concurrenten strenger bestraft worden?</a:t>
            </a:r>
          </a:p>
          <a:p>
            <a:pPr fontAlgn="base">
              <a:buFont typeface="+mj-lt"/>
              <a:buAutoNum type="arabicPeriod"/>
            </a:pPr>
            <a:r>
              <a:rPr lang="nl-NL" sz="2000" dirty="0">
                <a:solidFill>
                  <a:srgbClr val="000000"/>
                </a:solidFill>
                <a:latin typeface="Calibri" panose="020F0502020204030204" pitchFamily="34" charset="0"/>
              </a:rPr>
              <a:t>Wat was vorig jaar de inflatie in Nederland?</a:t>
            </a:r>
          </a:p>
          <a:p>
            <a:pPr fontAlgn="base">
              <a:buFont typeface="+mj-lt"/>
              <a:buAutoNum type="arabicPeriod"/>
            </a:pPr>
            <a:r>
              <a:rPr lang="nl-NL" sz="2000" dirty="0">
                <a:solidFill>
                  <a:srgbClr val="000000"/>
                </a:solidFill>
                <a:latin typeface="Calibri" panose="020F0502020204030204" pitchFamily="34" charset="0"/>
              </a:rPr>
              <a:t>Wat zijn de effecten van lange gevangenisstraffen?</a:t>
            </a:r>
            <a:endParaRPr lang="nl-NL" sz="20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L="342900" lvl="0" indent="-342900">
              <a:lnSpc>
                <a:spcPct val="90000"/>
              </a:lnSpc>
              <a:buClr>
                <a:prstClr val="white"/>
              </a:buClr>
              <a:buSzPts val="2200"/>
              <a:buFont typeface="Arial" panose="020B0604020202020204" pitchFamily="34" charset="0"/>
              <a:buChar char="•"/>
              <a:defRPr/>
            </a:pPr>
            <a:endParaRPr lang="nl-NL" sz="2000" b="1" dirty="0">
              <a:solidFill>
                <a:prstClr val="white"/>
              </a:solidFill>
            </a:endParaRPr>
          </a:p>
          <a:p>
            <a:pPr marR="0" lvl="0" algn="l" defTabSz="914400" rtl="0" eaLnBrk="1" fontAlgn="auto" latinLnBrk="0" hangingPunct="1">
              <a:lnSpc>
                <a:spcPct val="100000"/>
              </a:lnSpc>
              <a:spcBef>
                <a:spcPts val="0"/>
              </a:spcBef>
              <a:spcAft>
                <a:spcPts val="0"/>
              </a:spcAft>
              <a:buClr>
                <a:prstClr val="black"/>
              </a:buClr>
              <a:buSzPts val="2200"/>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377" y="6182134"/>
            <a:ext cx="9143990" cy="685799"/>
          </a:xfrm>
          <a:prstGeom prst="rect">
            <a:avLst/>
          </a:prstGeom>
          <a:noFill/>
          <a:ln>
            <a:noFill/>
          </a:ln>
        </p:spPr>
      </p:pic>
    </p:spTree>
    <p:extLst>
      <p:ext uri="{BB962C8B-B14F-4D97-AF65-F5344CB8AC3E}">
        <p14:creationId xmlns:p14="http://schemas.microsoft.com/office/powerpoint/2010/main" val="378327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1" y="574351"/>
            <a:ext cx="9143623" cy="5436553"/>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325867"/>
            <a:ext cx="8797565" cy="1148762"/>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Goed</a:t>
            </a:r>
            <a:r>
              <a:rPr lang="en-US" sz="2800" dirty="0">
                <a:solidFill>
                  <a:prstClr val="white"/>
                </a:solidFill>
                <a:latin typeface="Calibri" panose="020F0502020204030204"/>
              </a:rPr>
              <a:t>e </a:t>
            </a:r>
            <a:r>
              <a:rPr lang="en-US" sz="2800" dirty="0" err="1">
                <a:solidFill>
                  <a:prstClr val="white"/>
                </a:solidFill>
                <a:latin typeface="Calibri" panose="020F0502020204030204"/>
              </a:rPr>
              <a:t>onderzoeksvragen</a:t>
            </a:r>
            <a:endParaRPr lang="en-US" sz="28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https://www.knawonderwijsprijs.nl/winnaars/winnaars-2021</a:t>
            </a:r>
          </a:p>
        </p:txBody>
      </p:sp>
      <p:sp>
        <p:nvSpPr>
          <p:cNvPr id="8" name="Tekstvak 7">
            <a:extLst>
              <a:ext uri="{FF2B5EF4-FFF2-40B4-BE49-F238E27FC236}">
                <a16:creationId xmlns:a16="http://schemas.microsoft.com/office/drawing/2014/main" id="{71D1828A-3B55-409B-A603-076456E653C9}"/>
              </a:ext>
            </a:extLst>
          </p:cNvPr>
          <p:cNvSpPr txBox="1"/>
          <p:nvPr/>
        </p:nvSpPr>
        <p:spPr>
          <a:xfrm>
            <a:off x="325906" y="1474629"/>
            <a:ext cx="8494566" cy="4843829"/>
          </a:xfrm>
          <a:prstGeom prst="rect">
            <a:avLst/>
          </a:prstGeom>
          <a:solidFill>
            <a:schemeClr val="accent6">
              <a:lumMod val="40000"/>
              <a:lumOff val="60000"/>
            </a:schemeClr>
          </a:solidFill>
        </p:spPr>
        <p:txBody>
          <a:bodyPr wrap="square">
            <a:spAutoFit/>
          </a:bodyPr>
          <a:lstStyle/>
          <a:p>
            <a:pPr marL="285750" indent="-285750">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een computerprogramma dat gebruikmaakt van een genetisch algoritme beter beleggen dan een mens? </a:t>
            </a:r>
          </a:p>
          <a:p>
            <a:pPr marL="285750" indent="-285750">
              <a:lnSpc>
                <a:spcPct val="107000"/>
              </a:lnSpc>
              <a:spcAft>
                <a:spcPts val="800"/>
              </a:spcAft>
              <a:buFont typeface="Arial" panose="020B0604020202020204" pitchFamily="34" charset="0"/>
              <a:buChar char="•"/>
            </a:pPr>
            <a:r>
              <a:rPr lang="nl-NL" dirty="0"/>
              <a:t>Welke gevolgen hebben de explosies in Beiroet gehad op de COVID-19 aantallen in Beiroet ten opzichte van andere Libanese steden? </a:t>
            </a:r>
            <a:endParaRPr lang="nl-NL" dirty="0">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dirty="0"/>
              <a:t>Hoe is de toenemende aandacht voor excuses voor zwarte bladzijden uit de geschiedenis zoals de Holocaust en het slavernijverleden te verklaren?</a:t>
            </a:r>
          </a:p>
          <a:p>
            <a:pPr marL="285750" indent="-285750">
              <a:lnSpc>
                <a:spcPct val="107000"/>
              </a:lnSpc>
              <a:spcAft>
                <a:spcPts val="800"/>
              </a:spcAft>
              <a:buFont typeface="Arial" panose="020B0604020202020204" pitchFamily="34" charset="0"/>
              <a:buChar char="•"/>
            </a:pPr>
            <a:r>
              <a:rPr lang="nl-NL" dirty="0"/>
              <a:t>Welke gevolgen heeft het afstandsonderwijs, ingevoerd vanwege het coronavirus van maart-juni 2021, gehad op de taalontwikkeling van groep 3-leerlingen in Haarlem?</a:t>
            </a:r>
          </a:p>
          <a:p>
            <a:pPr marL="285750" indent="-285750">
              <a:lnSpc>
                <a:spcPct val="107000"/>
              </a:lnSpc>
              <a:spcAft>
                <a:spcPts val="800"/>
              </a:spcAft>
              <a:buFont typeface="Arial" panose="020B0604020202020204" pitchFamily="34" charset="0"/>
              <a:buChar char="•"/>
            </a:pPr>
            <a:r>
              <a:rPr lang="nl-NL" dirty="0"/>
              <a:t>Hoe kan men middelbare schoolleerlingen met perfectionistisch gedrag helpen om hun perfectionisme positief in te zetten?</a:t>
            </a:r>
          </a:p>
          <a:p>
            <a:pPr marL="285750" indent="-285750">
              <a:lnSpc>
                <a:spcPct val="107000"/>
              </a:lnSpc>
              <a:spcAft>
                <a:spcPts val="800"/>
              </a:spcAft>
              <a:buFont typeface="Arial" panose="020B0604020202020204" pitchFamily="34" charset="0"/>
              <a:buChar char="•"/>
            </a:pPr>
            <a:r>
              <a:rPr lang="nl-NL" dirty="0"/>
              <a:t>In hoeverre zijn commerciële foto’s en video’s op YouTube en Instagram, waar kinderen jonger dan 13 jaar voor poseren, een vorm van kinderarbeid in Nederland?</a:t>
            </a:r>
          </a:p>
          <a:p>
            <a:pPr marL="285750" indent="-285750">
              <a:lnSpc>
                <a:spcPct val="107000"/>
              </a:lnSpc>
              <a:spcAft>
                <a:spcPts val="800"/>
              </a:spcAft>
              <a:buFont typeface="Arial" panose="020B0604020202020204" pitchFamily="34" charset="0"/>
              <a:buChar char="•"/>
            </a:pPr>
            <a:r>
              <a:rPr lang="nl-NL" dirty="0"/>
              <a:t>Op welke manier is de interesse van Nederlandse jongeren voor het milieu van invloed op hun gedrag rond milieu en hoe zou dit beïnvloed kunnen worden?’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325907" y="8149008"/>
            <a:ext cx="9143990" cy="685799"/>
          </a:xfrm>
          <a:prstGeom prst="rect">
            <a:avLst/>
          </a:prstGeom>
          <a:noFill/>
          <a:ln>
            <a:noFill/>
          </a:ln>
        </p:spPr>
      </p:pic>
      <p:pic>
        <p:nvPicPr>
          <p:cNvPr id="10" name="Google Shape;91;p1">
            <a:extLst>
              <a:ext uri="{FF2B5EF4-FFF2-40B4-BE49-F238E27FC236}">
                <a16:creationId xmlns:a16="http://schemas.microsoft.com/office/drawing/2014/main" id="{CB06289A-7390-480A-9B95-49500A6F953E}"/>
              </a:ext>
            </a:extLst>
          </p:cNvPr>
          <p:cNvPicPr preferRelativeResize="0"/>
          <p:nvPr/>
        </p:nvPicPr>
        <p:blipFill rotWithShape="1">
          <a:blip r:embed="rId4">
            <a:alphaModFix/>
          </a:blip>
          <a:srcRect/>
          <a:stretch/>
        </p:blipFill>
        <p:spPr>
          <a:xfrm>
            <a:off x="-377" y="6182134"/>
            <a:ext cx="9143990" cy="685799"/>
          </a:xfrm>
          <a:prstGeom prst="rect">
            <a:avLst/>
          </a:prstGeom>
          <a:noFill/>
          <a:ln>
            <a:noFill/>
          </a:ln>
        </p:spPr>
      </p:pic>
    </p:spTree>
    <p:extLst>
      <p:ext uri="{BB962C8B-B14F-4D97-AF65-F5344CB8AC3E}">
        <p14:creationId xmlns:p14="http://schemas.microsoft.com/office/powerpoint/2010/main" val="1855110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a:off x="346435" y="325867"/>
            <a:ext cx="8797565" cy="1111034"/>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t>Bronnen</a:t>
            </a:r>
            <a:r>
              <a:rPr lang="en-US" sz="2800" dirty="0"/>
              <a:t> / </a:t>
            </a:r>
            <a:r>
              <a:rPr lang="en-US" sz="2800" dirty="0" err="1"/>
              <a:t>inspiratie</a:t>
            </a:r>
            <a:r>
              <a:rPr lang="en-US" sz="2800" dirty="0"/>
              <a:t> </a:t>
            </a:r>
            <a:r>
              <a:rPr lang="en-US" sz="2800" dirty="0" err="1"/>
              <a:t>opdoen</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971600" y="1484783"/>
            <a:ext cx="8172020" cy="4510705"/>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971224" y="1700808"/>
            <a:ext cx="8052902" cy="4524315"/>
          </a:xfrm>
          <a:prstGeom prst="rect">
            <a:avLst/>
          </a:prstGeom>
          <a:solidFill>
            <a:schemeClr val="accent6">
              <a:lumMod val="40000"/>
              <a:lumOff val="60000"/>
            </a:schemeClr>
          </a:solidFill>
        </p:spPr>
        <p:txBody>
          <a:bodyPr wrap="square">
            <a:spAutoFit/>
          </a:bodyPr>
          <a:lstStyle/>
          <a:p>
            <a:r>
              <a:rPr lang="nl-NL" dirty="0" err="1"/>
              <a:t>Wetenschapsknoopunt</a:t>
            </a:r>
            <a:r>
              <a:rPr lang="nl-NL" dirty="0"/>
              <a:t> Rotterdam: Vragenmachientje</a:t>
            </a:r>
          </a:p>
          <a:p>
            <a:r>
              <a:rPr lang="nl-NL" dirty="0">
                <a:hlinkClick r:id="rId4"/>
              </a:rPr>
              <a:t>https://www.eur.nl/onderwijs/services-voor-scholen/educatie-voortgezet-onderwijs/profielwerkstuk/lesmaterialen-leerling</a:t>
            </a:r>
            <a:endParaRPr lang="nl-NL" dirty="0"/>
          </a:p>
          <a:p>
            <a:endParaRPr lang="nl-NL" dirty="0"/>
          </a:p>
          <a:p>
            <a:r>
              <a:rPr lang="nl-NL" dirty="0">
                <a:hlinkClick r:id="rId5"/>
              </a:rPr>
              <a:t>https://www.profielwerkstuk.nl/how-to/hoe-kies-je-een-goede-onderzoeksvraag/</a:t>
            </a:r>
            <a:endParaRPr lang="nl-NL" dirty="0"/>
          </a:p>
          <a:p>
            <a:endParaRPr lang="nl-NL" dirty="0"/>
          </a:p>
          <a:p>
            <a:r>
              <a:rPr lang="nl-NL" dirty="0"/>
              <a:t>Hulpmiddelen </a:t>
            </a:r>
            <a:r>
              <a:rPr lang="nl-NL" dirty="0" err="1"/>
              <a:t>pws</a:t>
            </a:r>
            <a:r>
              <a:rPr lang="nl-NL" dirty="0"/>
              <a:t>  voor leerlingen:</a:t>
            </a:r>
          </a:p>
          <a:p>
            <a:r>
              <a:rPr lang="nl-NL" dirty="0">
                <a:hlinkClick r:id="rId4"/>
              </a:rPr>
              <a:t>https://www.eur.nl/onderwijs/services-voor-scholen/educatie-voortgezet-onderwijs/profielwerkstuk/lesmaterialen-leerling</a:t>
            </a:r>
            <a:endParaRPr lang="nl-NL" dirty="0"/>
          </a:p>
          <a:p>
            <a:endParaRPr lang="nl-NL" dirty="0"/>
          </a:p>
          <a:p>
            <a:r>
              <a:rPr lang="nl-NL" dirty="0"/>
              <a:t>Hulpmiddelen </a:t>
            </a:r>
            <a:r>
              <a:rPr lang="nl-NL" dirty="0" err="1"/>
              <a:t>pws</a:t>
            </a:r>
            <a:r>
              <a:rPr lang="nl-NL" dirty="0"/>
              <a:t> voor docenten:</a:t>
            </a:r>
          </a:p>
          <a:p>
            <a:r>
              <a:rPr lang="nl-NL" b="1" dirty="0"/>
              <a:t>Zie </a:t>
            </a:r>
            <a:r>
              <a:rPr lang="nl-NL" b="1" dirty="0" err="1"/>
              <a:t>bijv</a:t>
            </a:r>
            <a:r>
              <a:rPr lang="nl-NL" b="1" dirty="0"/>
              <a:t>: </a:t>
            </a:r>
            <a:r>
              <a:rPr lang="nl-NL" b="1" dirty="0">
                <a:hlinkClick r:id="rId6"/>
              </a:rPr>
              <a:t>https://www.eur.nl/onderwijs/services-voor-scholen/educatie-voortgezet-onderwijs/profielwerkstuk/profielwerkstuk-docenten</a:t>
            </a:r>
            <a:endParaRPr lang="nl-NL" b="1" dirty="0"/>
          </a:p>
          <a:p>
            <a:endParaRPr lang="nl-NL" dirty="0"/>
          </a:p>
          <a:p>
            <a:endParaRPr lang="nl-NL" dirty="0"/>
          </a:p>
          <a:p>
            <a:endParaRPr lang="nl-NL" dirty="0"/>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7">
            <a:alphaModFix/>
          </a:blip>
          <a:srcRect/>
          <a:stretch/>
        </p:blipFill>
        <p:spPr>
          <a:xfrm>
            <a:off x="-377" y="6392386"/>
            <a:ext cx="9143990" cy="685799"/>
          </a:xfrm>
          <a:prstGeom prst="rect">
            <a:avLst/>
          </a:prstGeom>
          <a:noFill/>
          <a:ln>
            <a:noFill/>
          </a:ln>
        </p:spPr>
      </p:pic>
    </p:spTree>
    <p:extLst>
      <p:ext uri="{BB962C8B-B14F-4D97-AF65-F5344CB8AC3E}">
        <p14:creationId xmlns:p14="http://schemas.microsoft.com/office/powerpoint/2010/main" val="156360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panose="020F0502020204030204"/>
              </a:rPr>
              <a:t>Hele </a:t>
            </a:r>
            <a:r>
              <a:rPr lang="en-US" sz="3200" dirty="0" err="1">
                <a:solidFill>
                  <a:prstClr val="white"/>
                </a:solidFill>
                <a:latin typeface="Calibri" panose="020F0502020204030204"/>
              </a:rPr>
              <a:t>opdracht</a:t>
            </a:r>
            <a:r>
              <a:rPr lang="en-US" sz="3200" dirty="0">
                <a:solidFill>
                  <a:prstClr val="white"/>
                </a:solidFill>
                <a:latin typeface="Calibri" panose="020F0502020204030204"/>
              </a:rPr>
              <a:t> </a:t>
            </a:r>
            <a:r>
              <a:rPr lang="en-US" sz="3200" dirty="0" err="1">
                <a:solidFill>
                  <a:prstClr val="white"/>
                </a:solidFill>
                <a:latin typeface="Calibri" panose="020F0502020204030204"/>
              </a:rPr>
              <a:t>eerst</a:t>
            </a:r>
            <a:endPar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685104" y="1583412"/>
            <a:ext cx="7428975" cy="3685624"/>
          </a:xfrm>
          <a:prstGeom prst="rect">
            <a:avLst/>
          </a:prstGeom>
          <a:noFill/>
        </p:spPr>
        <p:txBody>
          <a:bodyPr wrap="square">
            <a:spAutoFit/>
          </a:bodyPr>
          <a:lstStyle/>
          <a:p>
            <a:r>
              <a:rPr lang="nl-NL" sz="2000" dirty="0"/>
              <a:t>Voordat leerlingen gaan nadenken over het onderwerp voor hun </a:t>
            </a:r>
            <a:r>
              <a:rPr lang="nl-NL" sz="2000" dirty="0" err="1"/>
              <a:t>pws</a:t>
            </a:r>
            <a:r>
              <a:rPr lang="nl-NL" sz="2000" dirty="0"/>
              <a:t> moeten zij weten wat er van hen verwacht wordt. Dus zij dienen uitleg te krijgen over:</a:t>
            </a:r>
          </a:p>
          <a:p>
            <a:pPr marL="514350" indent="-514350">
              <a:buAutoNum type="arabicPeriod"/>
            </a:pPr>
            <a:r>
              <a:rPr lang="nl-NL" sz="2000" dirty="0"/>
              <a:t>Praktische zaken, zoals inlever- en presentatiedata.</a:t>
            </a:r>
          </a:p>
          <a:p>
            <a:pPr marL="514350" indent="-514350">
              <a:buAutoNum type="arabicPeriod"/>
            </a:pPr>
            <a:r>
              <a:rPr lang="nl-NL" sz="2000" dirty="0"/>
              <a:t>Verschillende soorten onderzoek.</a:t>
            </a:r>
          </a:p>
          <a:p>
            <a:pPr marL="514350" indent="-514350">
              <a:buAutoNum type="arabicPeriod"/>
            </a:pPr>
            <a:r>
              <a:rPr lang="nl-NL" sz="2000" dirty="0"/>
              <a:t>Hoe een onderzoek goed vorm te geven en uit te voeren.</a:t>
            </a:r>
          </a:p>
          <a:p>
            <a:pPr marL="514350" indent="-514350">
              <a:buAutoNum type="arabicPeriod"/>
            </a:pPr>
            <a:r>
              <a:rPr lang="nl-NL" sz="2000" dirty="0"/>
              <a:t>Welke eisen er worden gesteld aan proces, product en presentatie.</a:t>
            </a:r>
          </a:p>
          <a:p>
            <a:pPr marL="514350" indent="-514350">
              <a:buAutoNum type="arabicPeriod"/>
            </a:pPr>
            <a:r>
              <a:rPr lang="nl-NL" sz="2000" dirty="0"/>
              <a:t>Waar alle informatie over het </a:t>
            </a:r>
            <a:r>
              <a:rPr lang="nl-NL" sz="2000" dirty="0" err="1"/>
              <a:t>pws</a:t>
            </a:r>
            <a:r>
              <a:rPr lang="nl-NL" sz="2000" dirty="0"/>
              <a:t> te vinden is, zoals planning, eisen, uitleg over methodologieën etc. (</a:t>
            </a:r>
            <a:r>
              <a:rPr lang="nl-NL" sz="2000" dirty="0" err="1"/>
              <a:t>workspace</a:t>
            </a:r>
            <a:r>
              <a:rPr lang="nl-NL" sz="2000" dirty="0"/>
              <a:t>)</a:t>
            </a:r>
          </a:p>
          <a:p>
            <a:pPr marL="514350" indent="-514350">
              <a:buAutoNum type="arabicPeriod"/>
            </a:pPr>
            <a:r>
              <a:rPr lang="nl-NL" sz="2000" dirty="0"/>
              <a:t>Dat het cijfer in het combinatiecijfer meetelt op het diploma.</a:t>
            </a:r>
          </a:p>
          <a:p>
            <a:pPr lvl="0" defTabSz="914400">
              <a:buClr>
                <a:prstClr val="black"/>
              </a:buClr>
              <a:buSzPts val="2200"/>
              <a:defRPr/>
            </a:pPr>
            <a:endParaRPr kumimoji="0" lang="nl-NL" sz="1350" b="1" i="0" u="none" strike="noStrike" kern="1200" cap="none" spc="0" normalizeH="0" baseline="0" noProof="0" dirty="0">
              <a:ln>
                <a:noFill/>
              </a:ln>
              <a:effectLst/>
              <a:uLnTx/>
              <a:uFillTx/>
              <a:latin typeface="Calibri" panose="020F0502020204030204"/>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649" y="5856488"/>
            <a:ext cx="9143990" cy="685799"/>
          </a:xfrm>
          <a:prstGeom prst="rect">
            <a:avLst/>
          </a:prstGeom>
          <a:noFill/>
          <a:ln>
            <a:noFill/>
          </a:ln>
        </p:spPr>
      </p:pic>
    </p:spTree>
    <p:extLst>
      <p:ext uri="{BB962C8B-B14F-4D97-AF65-F5344CB8AC3E}">
        <p14:creationId xmlns:p14="http://schemas.microsoft.com/office/powerpoint/2010/main" val="81543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kern="1200" dirty="0" err="1">
                <a:solidFill>
                  <a:schemeClr val="tx1"/>
                </a:solidFill>
                <a:latin typeface="+mj-lt"/>
                <a:ea typeface="+mj-ea"/>
                <a:cs typeface="+mj-cs"/>
              </a:rPr>
              <a:t>Oriëntatie</a:t>
            </a:r>
            <a:r>
              <a:rPr lang="en-US" sz="6300" kern="1200" dirty="0">
                <a:solidFill>
                  <a:schemeClr val="tx1"/>
                </a:solidFill>
                <a:latin typeface="+mj-lt"/>
                <a:ea typeface="+mj-ea"/>
                <a:cs typeface="+mj-cs"/>
              </a:rPr>
              <a:t> op het </a:t>
            </a:r>
            <a:r>
              <a:rPr lang="en-US" sz="6300" dirty="0" err="1"/>
              <a:t>onderwerp</a:t>
            </a:r>
            <a:endParaRPr lang="en-US" sz="6300" kern="1200" dirty="0">
              <a:solidFill>
                <a:schemeClr val="tx1"/>
              </a:solidFill>
              <a:latin typeface="+mj-lt"/>
              <a:ea typeface="+mj-ea"/>
              <a:cs typeface="+mj-cs"/>
            </a:endParaRPr>
          </a:p>
        </p:txBody>
      </p:sp>
      <p:sp>
        <p:nvSpPr>
          <p:cNvPr id="5" name="Text Placeholder 4"/>
          <p:cNvSpPr>
            <a:spLocks noGrp="1"/>
          </p:cNvSpPr>
          <p:nvPr>
            <p:ph type="body" idx="1"/>
          </p:nvPr>
        </p:nvSpPr>
        <p:spPr>
          <a:xfrm>
            <a:off x="1143000" y="5514052"/>
            <a:ext cx="6858000" cy="651910"/>
          </a:xfrm>
        </p:spPr>
        <p:txBody>
          <a:bodyPr vert="horz" lIns="91440" tIns="45720" rIns="91440" bIns="45720" rtlCol="0" anchor="ctr">
            <a:normAutofit/>
          </a:bodyPr>
          <a:lstStyle/>
          <a:p>
            <a:pPr algn="ctr"/>
            <a:endParaRPr lang="en-US" kern="1200">
              <a:solidFill>
                <a:schemeClr val="tx1"/>
              </a:solidFill>
              <a:latin typeface="+mn-lt"/>
              <a:ea typeface="+mn-ea"/>
              <a:cs typeface="+mn-cs"/>
            </a:endParaRPr>
          </a:p>
          <a:p>
            <a:pPr algn="ctr"/>
            <a:endParaRPr lang="en-US" kern="1200">
              <a:solidFill>
                <a:schemeClr val="tx1"/>
              </a:solidFill>
              <a:latin typeface="+mn-lt"/>
              <a:ea typeface="+mn-ea"/>
              <a:cs typeface="+mn-cs"/>
            </a:endParaRPr>
          </a:p>
          <a:p>
            <a:pPr algn="ctr"/>
            <a:endParaRPr lang="en-US"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77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8AD66-3CD2-4F8E-8E0F-94916543830F}"/>
              </a:ext>
            </a:extLst>
          </p:cNvPr>
          <p:cNvSpPr>
            <a:spLocks noGrp="1"/>
          </p:cNvSpPr>
          <p:nvPr>
            <p:ph type="title"/>
          </p:nvPr>
        </p:nvSpPr>
        <p:spPr>
          <a:xfrm>
            <a:off x="442170" y="856180"/>
            <a:ext cx="3420438" cy="1128068"/>
          </a:xfrm>
        </p:spPr>
        <p:txBody>
          <a:bodyPr anchor="ctr">
            <a:normAutofit/>
          </a:bodyPr>
          <a:lstStyle/>
          <a:p>
            <a:r>
              <a:rPr lang="en-US" sz="3500" b="1"/>
              <a:t>Hoe doe je het nu?</a:t>
            </a:r>
            <a:endParaRPr lang="nl-NL" sz="3500" b="1"/>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767A22-22A1-45D1-9257-769C3CD494F4}"/>
              </a:ext>
            </a:extLst>
          </p:cNvPr>
          <p:cNvSpPr>
            <a:spLocks noGrp="1"/>
          </p:cNvSpPr>
          <p:nvPr>
            <p:ph idx="1"/>
          </p:nvPr>
        </p:nvSpPr>
        <p:spPr>
          <a:xfrm>
            <a:off x="443039" y="2330505"/>
            <a:ext cx="3419569" cy="3979585"/>
          </a:xfrm>
        </p:spPr>
        <p:txBody>
          <a:bodyPr anchor="ctr">
            <a:normAutofit/>
          </a:bodyPr>
          <a:lstStyle/>
          <a:p>
            <a:r>
              <a:rPr lang="en-US" sz="2000" dirty="0"/>
              <a:t>Hoe help je </a:t>
            </a:r>
            <a:r>
              <a:rPr lang="en-US" sz="2000" dirty="0" err="1"/>
              <a:t>leerlingen</a:t>
            </a:r>
            <a:r>
              <a:rPr lang="en-US" sz="2000" dirty="0"/>
              <a:t> om </a:t>
            </a:r>
            <a:r>
              <a:rPr lang="en-US" sz="2000" dirty="0" err="1"/>
              <a:t>een</a:t>
            </a:r>
            <a:r>
              <a:rPr lang="en-US" sz="2000" dirty="0"/>
              <a:t> </a:t>
            </a:r>
            <a:r>
              <a:rPr lang="en-US" sz="2000" dirty="0" err="1"/>
              <a:t>onderwerp</a:t>
            </a:r>
            <a:r>
              <a:rPr lang="en-US" sz="2000" dirty="0"/>
              <a:t> </a:t>
            </a:r>
            <a:r>
              <a:rPr lang="en-US" sz="2000" dirty="0" err="1"/>
              <a:t>te</a:t>
            </a:r>
            <a:r>
              <a:rPr lang="en-US" sz="2000" dirty="0"/>
              <a:t> </a:t>
            </a:r>
            <a:r>
              <a:rPr lang="en-US" sz="2000" dirty="0" err="1"/>
              <a:t>bepalen</a:t>
            </a:r>
            <a:r>
              <a:rPr lang="en-US" sz="2000" dirty="0"/>
              <a:t>?</a:t>
            </a:r>
          </a:p>
          <a:p>
            <a:r>
              <a:rPr lang="nl-NL" sz="2000" dirty="0"/>
              <a:t>Welke bronnen gebruik je? </a:t>
            </a:r>
          </a:p>
          <a:p>
            <a:r>
              <a:rPr lang="nl-NL" sz="2000" dirty="0"/>
              <a:t>Hoe krijg je leerlingen enthousiast?</a:t>
            </a:r>
          </a:p>
          <a:p>
            <a:r>
              <a:rPr lang="nl-NL" sz="2000" dirty="0"/>
              <a:t>Vragen?</a:t>
            </a:r>
          </a:p>
          <a:p>
            <a:endParaRPr lang="nl-NL" sz="1700" dirty="0"/>
          </a:p>
          <a:p>
            <a:pPr marL="0" indent="0">
              <a:buNone/>
            </a:pPr>
            <a:r>
              <a:rPr lang="nl-NL" sz="2000" dirty="0">
                <a:solidFill>
                  <a:srgbClr val="002060"/>
                </a:solidFill>
              </a:rPr>
              <a:t>Hoe doe je het zelf?</a:t>
            </a:r>
          </a:p>
          <a:p>
            <a:pPr marL="0" indent="0">
              <a:buNone/>
            </a:pPr>
            <a:r>
              <a:rPr lang="nl-NL" sz="2000" dirty="0">
                <a:solidFill>
                  <a:srgbClr val="002060"/>
                </a:solidFill>
              </a:rPr>
              <a:t>Voor welk thema en hoe word je zelf enthousiast?</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N EIGEN WOORDEN NAVERTELLEN Toepassing 1: op het einde van de les WO  natuur gaan de leerlingen per twee zitten en vertellen over… |  Pictogrammen, School, Pictogram">
            <a:extLst>
              <a:ext uri="{FF2B5EF4-FFF2-40B4-BE49-F238E27FC236}">
                <a16:creationId xmlns:a16="http://schemas.microsoft.com/office/drawing/2014/main" id="{AFBB6A21-7489-43BF-9AFB-ECA95909F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83" r="12646"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4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panose="020F0502020204030204"/>
              </a:rPr>
              <a:t>H</a:t>
            </a:r>
            <a:r>
              <a:rPr lang="nl-NL" sz="3200" dirty="0">
                <a:solidFill>
                  <a:prstClr val="white"/>
                </a:solidFill>
                <a:latin typeface="Calibri" panose="020F0502020204030204"/>
              </a:rPr>
              <a:t>et onderwerp bepalen</a:t>
            </a:r>
            <a:endPar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611561" y="1665412"/>
            <a:ext cx="8546080" cy="5335307"/>
          </a:xfrm>
          <a:prstGeom prst="rect">
            <a:avLst/>
          </a:prstGeom>
          <a:noFill/>
        </p:spPr>
        <p:txBody>
          <a:bodyPr wrap="square">
            <a:spAutoFit/>
          </a:bodyPr>
          <a:lstStyle/>
          <a:p>
            <a:pPr marL="0" marR="0" lvl="0" indent="0" algn="l" defTabSz="914400" rtl="0" eaLnBrk="1" fontAlgn="auto" latinLnBrk="0" hangingPunct="1">
              <a:lnSpc>
                <a:spcPct val="90000"/>
              </a:lnSpc>
              <a:spcAft>
                <a:spcPts val="600"/>
              </a:spcAft>
              <a:buClr>
                <a:prstClr val="white"/>
              </a:buClr>
              <a:buSzPts val="2200"/>
              <a:buFontTx/>
              <a:buNone/>
              <a:tabLst/>
              <a:defRPr/>
            </a:pPr>
            <a:r>
              <a:rPr lang="nl-NL" sz="2400" b="1" noProof="0" dirty="0">
                <a:latin typeface="Calibri" panose="020F0502020204030204"/>
              </a:rPr>
              <a:t>Algemeen:</a:t>
            </a:r>
          </a:p>
          <a:p>
            <a:pPr marL="0" marR="0" lvl="0" indent="0" algn="l" defTabSz="914400" rtl="0" eaLnBrk="1" fontAlgn="auto" latinLnBrk="0" hangingPunct="1">
              <a:lnSpc>
                <a:spcPct val="90000"/>
              </a:lnSpc>
              <a:spcAft>
                <a:spcPts val="600"/>
              </a:spcAft>
              <a:buClr>
                <a:prstClr val="white"/>
              </a:buClr>
              <a:buSzPts val="2200"/>
              <a:buFontTx/>
              <a:buNone/>
              <a:tabLst/>
              <a:defRPr/>
            </a:pPr>
            <a:r>
              <a:rPr lang="nl-NL" sz="2400" b="1" dirty="0">
                <a:latin typeface="Calibri" panose="020F0502020204030204"/>
              </a:rPr>
              <a:t>- </a:t>
            </a:r>
            <a:r>
              <a:rPr lang="nl-NL" sz="2400" noProof="0" dirty="0">
                <a:latin typeface="Calibri" panose="020F0502020204030204"/>
              </a:rPr>
              <a:t>Vrije keuze of lijst met onderwerpen?</a:t>
            </a:r>
          </a:p>
          <a:p>
            <a:pPr marL="0" marR="0" lvl="0" indent="0" algn="l" defTabSz="914400" rtl="0" eaLnBrk="1" fontAlgn="auto" latinLnBrk="0" hangingPunct="1">
              <a:lnSpc>
                <a:spcPct val="90000"/>
              </a:lnSpc>
              <a:spcAft>
                <a:spcPts val="600"/>
              </a:spcAft>
              <a:buClr>
                <a:prstClr val="white"/>
              </a:buClr>
              <a:buSzPts val="2200"/>
              <a:buFontTx/>
              <a:buNone/>
              <a:tabLst/>
              <a:defRPr/>
            </a:pPr>
            <a:r>
              <a:rPr lang="nl-NL" sz="2400" b="1" dirty="0">
                <a:latin typeface="Calibri" panose="020F0502020204030204"/>
              </a:rPr>
              <a:t>- </a:t>
            </a:r>
            <a:r>
              <a:rPr lang="nl-NL" sz="2400" dirty="0">
                <a:latin typeface="Calibri" panose="020F0502020204030204"/>
              </a:rPr>
              <a:t>Onderwerp</a:t>
            </a:r>
            <a:r>
              <a:rPr lang="nl-NL" sz="2400" noProof="0" dirty="0">
                <a:latin typeface="Calibri" panose="020F0502020204030204"/>
              </a:rPr>
              <a:t> moet aansluiten bij </a:t>
            </a:r>
            <a:r>
              <a:rPr lang="nl-NL" sz="2400" dirty="0">
                <a:latin typeface="Calibri" panose="020F0502020204030204"/>
              </a:rPr>
              <a:t>minimaal een groot vak uit het pakket van eindexamenvakken van de leerling</a:t>
            </a:r>
            <a:endParaRPr lang="nl-NL" sz="2400" noProof="0" dirty="0">
              <a:latin typeface="Calibri" panose="020F0502020204030204"/>
            </a:endParaRPr>
          </a:p>
          <a:p>
            <a:pPr marL="0" marR="0" lvl="0" indent="0" algn="l" defTabSz="914400" rtl="0" eaLnBrk="1" fontAlgn="auto" latinLnBrk="0" hangingPunct="1">
              <a:lnSpc>
                <a:spcPct val="90000"/>
              </a:lnSpc>
              <a:spcAft>
                <a:spcPts val="600"/>
              </a:spcAft>
              <a:buClr>
                <a:prstClr val="white"/>
              </a:buClr>
              <a:buSzPts val="2200"/>
              <a:buFontTx/>
              <a:buNone/>
              <a:tabLst/>
              <a:defRPr/>
            </a:pPr>
            <a:endParaRPr kumimoji="0" lang="nl-NL" sz="2400" b="0" i="0" u="none" strike="noStrike" kern="1200" cap="none" spc="0" normalizeH="0" baseline="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Aft>
                <a:spcPts val="600"/>
              </a:spcAft>
              <a:buClr>
                <a:prstClr val="white"/>
              </a:buClr>
              <a:buSzPts val="2200"/>
              <a:buFontTx/>
              <a:buNone/>
              <a:tabLst/>
              <a:defRPr/>
            </a:pPr>
            <a:r>
              <a:rPr lang="nl-NL" sz="2400" b="1" dirty="0">
                <a:latin typeface="Calibri" panose="020F0502020204030204"/>
              </a:rPr>
              <a:t>Hoe</a:t>
            </a:r>
            <a:r>
              <a:rPr kumimoji="0" lang="nl-NL" sz="2400" b="1" i="0" u="none" strike="noStrike" kern="1200" cap="none" spc="0" normalizeH="0" baseline="0" dirty="0">
                <a:ln>
                  <a:noFill/>
                </a:ln>
                <a:effectLst/>
                <a:uLnTx/>
                <a:uFillTx/>
                <a:latin typeface="Calibri" panose="020F0502020204030204"/>
                <a:ea typeface="+mn-ea"/>
                <a:cs typeface="+mn-cs"/>
              </a:rPr>
              <a:t> te komen tot een onderwerp:</a:t>
            </a:r>
            <a:r>
              <a:rPr kumimoji="0" lang="nl-NL" sz="2400" b="0" i="0" u="none" strike="noStrike" kern="1200" cap="none" spc="0" normalizeH="0" baseline="0" dirty="0">
                <a:ln>
                  <a:noFill/>
                </a:ln>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Aft>
                <a:spcPts val="600"/>
              </a:spcAft>
              <a:buClr>
                <a:prstClr val="white"/>
              </a:buClr>
              <a:buSzPts val="2200"/>
              <a:buFontTx/>
              <a:buChar char="-"/>
              <a:tabLst/>
              <a:defRPr/>
            </a:pPr>
            <a:r>
              <a:rPr lang="nl-NL" sz="2400" dirty="0">
                <a:latin typeface="Calibri" panose="020F0502020204030204"/>
              </a:rPr>
              <a:t>Eigen </a:t>
            </a:r>
            <a:r>
              <a:rPr kumimoji="0" lang="nl-NL" sz="2400" b="0" i="0" u="none" strike="noStrike" kern="1200" cap="none" spc="0" normalizeH="0" baseline="0" dirty="0">
                <a:ln>
                  <a:noFill/>
                </a:ln>
                <a:effectLst/>
                <a:uLnTx/>
                <a:uFillTx/>
                <a:latin typeface="Calibri" panose="020F0502020204030204"/>
                <a:ea typeface="+mn-ea"/>
                <a:cs typeface="+mn-cs"/>
              </a:rPr>
              <a:t>belangstelling</a:t>
            </a:r>
            <a:r>
              <a:rPr kumimoji="0" lang="nl-NL" sz="2400" b="0" i="0" u="none" strike="noStrike" kern="1200" cap="none" spc="0" normalizeH="0" dirty="0">
                <a:ln>
                  <a:noFill/>
                </a:ln>
                <a:effectLst/>
                <a:uLnTx/>
                <a:uFillTx/>
                <a:latin typeface="Calibri" panose="020F0502020204030204"/>
                <a:ea typeface="+mn-ea"/>
                <a:cs typeface="+mn-cs"/>
              </a:rPr>
              <a:t> onderzoeken.</a:t>
            </a:r>
          </a:p>
          <a:p>
            <a:pPr marL="342900" marR="0" lvl="0" indent="-342900" algn="l" defTabSz="914400" rtl="0" eaLnBrk="1" fontAlgn="auto" latinLnBrk="0" hangingPunct="1">
              <a:lnSpc>
                <a:spcPct val="90000"/>
              </a:lnSpc>
              <a:spcAft>
                <a:spcPts val="600"/>
              </a:spcAft>
              <a:buClr>
                <a:prstClr val="white"/>
              </a:buClr>
              <a:buSzPts val="2200"/>
              <a:buFontTx/>
              <a:buChar char="-"/>
              <a:tabLst/>
              <a:defRPr/>
            </a:pPr>
            <a:r>
              <a:rPr lang="nl-NL" sz="2400" dirty="0">
                <a:latin typeface="Calibri" panose="020F0502020204030204"/>
              </a:rPr>
              <a:t>Denk v</a:t>
            </a:r>
            <a:r>
              <a:rPr kumimoji="0" lang="nl-NL" sz="2400" b="0" i="0" u="none" strike="noStrike" kern="1200" cap="none" spc="0" normalizeH="0" dirty="0">
                <a:ln>
                  <a:noFill/>
                </a:ln>
                <a:effectLst/>
                <a:uLnTx/>
                <a:uFillTx/>
                <a:latin typeface="Calibri" panose="020F0502020204030204"/>
                <a:ea typeface="+mn-ea"/>
                <a:cs typeface="+mn-cs"/>
              </a:rPr>
              <a:t>anuit vakken / lessen; docenten kunnen aanknopingspunten geven.</a:t>
            </a:r>
          </a:p>
          <a:p>
            <a:pPr marL="342900" marR="0" lvl="0" indent="-342900" algn="l" defTabSz="914400" rtl="0" eaLnBrk="1" fontAlgn="auto" latinLnBrk="0" hangingPunct="1">
              <a:lnSpc>
                <a:spcPct val="90000"/>
              </a:lnSpc>
              <a:spcAft>
                <a:spcPts val="600"/>
              </a:spcAft>
              <a:buClr>
                <a:prstClr val="white"/>
              </a:buClr>
              <a:buSzPts val="2200"/>
              <a:buFontTx/>
              <a:buChar char="-"/>
              <a:tabLst/>
              <a:defRPr/>
            </a:pPr>
            <a:r>
              <a:rPr kumimoji="0" lang="nl-NL" sz="2400" b="0" i="0" u="none" strike="noStrike" kern="1200" cap="none" spc="0" normalizeH="0" dirty="0">
                <a:ln>
                  <a:noFill/>
                </a:ln>
                <a:effectLst/>
                <a:uLnTx/>
                <a:uFillTx/>
                <a:latin typeface="Calibri" panose="020F0502020204030204"/>
                <a:ea typeface="+mn-ea"/>
                <a:cs typeface="+mn-cs"/>
              </a:rPr>
              <a:t>Vanuit eigen achtergrond, werkkrin</a:t>
            </a:r>
            <a:r>
              <a:rPr lang="nl-NL" sz="2400" dirty="0">
                <a:latin typeface="Calibri" panose="020F0502020204030204"/>
              </a:rPr>
              <a:t>g ouders, enz.</a:t>
            </a:r>
          </a:p>
          <a:p>
            <a:pPr marL="342900" marR="0" lvl="0" indent="-342900" algn="l" defTabSz="914400" rtl="0" eaLnBrk="1" fontAlgn="auto" latinLnBrk="0" hangingPunct="1">
              <a:lnSpc>
                <a:spcPct val="90000"/>
              </a:lnSpc>
              <a:spcAft>
                <a:spcPts val="600"/>
              </a:spcAft>
              <a:buClr>
                <a:prstClr val="white"/>
              </a:buClr>
              <a:buSzPts val="2200"/>
              <a:buFontTx/>
              <a:buChar char="-"/>
              <a:tabLst/>
              <a:defRPr/>
            </a:pPr>
            <a:r>
              <a:rPr kumimoji="0" lang="nl-NL" sz="2400" b="0" i="0" u="none" strike="noStrike" kern="1200" cap="none" spc="0" normalizeH="0" dirty="0">
                <a:ln>
                  <a:noFill/>
                </a:ln>
                <a:effectLst/>
                <a:uLnTx/>
                <a:uFillTx/>
                <a:latin typeface="Calibri" panose="020F0502020204030204"/>
              </a:rPr>
              <a:t>Wat sluit aan bij mijn vervolgstudie?</a:t>
            </a:r>
          </a:p>
          <a:p>
            <a:pPr marL="342900" marR="0" lvl="0" indent="-342900" algn="l" defTabSz="914400" rtl="0" eaLnBrk="1" fontAlgn="auto" latinLnBrk="0" hangingPunct="1">
              <a:lnSpc>
                <a:spcPct val="90000"/>
              </a:lnSpc>
              <a:spcAft>
                <a:spcPts val="600"/>
              </a:spcAft>
              <a:buClr>
                <a:prstClr val="white"/>
              </a:buClr>
              <a:buSzPts val="2200"/>
              <a:buFontTx/>
              <a:buChar char="-"/>
              <a:tabLst/>
              <a:defRPr/>
            </a:pPr>
            <a:r>
              <a:rPr lang="nl-NL" sz="2400" dirty="0">
                <a:latin typeface="Calibri" panose="020F0502020204030204"/>
              </a:rPr>
              <a:t>Wat zijn praktische problemen waar je tegen aanloopt?</a:t>
            </a:r>
            <a:endParaRPr kumimoji="0" lang="nl-NL" sz="2400" b="0" i="0" u="none" strike="noStrike" kern="1200" cap="none" spc="0" normalizeH="0" baseline="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
                <a:prstClr val="white"/>
              </a:buClr>
              <a:buSzPts val="2200"/>
              <a:buFontTx/>
              <a:buNone/>
              <a:tabLst/>
              <a:defRPr/>
            </a:pPr>
            <a:r>
              <a:rPr kumimoji="0" lang="nl-NL" sz="2000" b="0" i="0" u="none" strike="noStrike" kern="1200" cap="none" spc="0" normalizeH="0" baseline="0" noProof="0" dirty="0">
                <a:ln>
                  <a:noFill/>
                </a:ln>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
                <a:prstClr val="black"/>
              </a:buClr>
              <a:buSzPts val="2200"/>
              <a:buFontTx/>
              <a:buNone/>
              <a:tabLst/>
              <a:defRPr/>
            </a:pPr>
            <a:endParaRPr kumimoji="0" lang="nl-NL"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1338" y="6391788"/>
            <a:ext cx="9143990" cy="685799"/>
          </a:xfrm>
          <a:prstGeom prst="rect">
            <a:avLst/>
          </a:prstGeom>
          <a:noFill/>
          <a:ln>
            <a:noFill/>
          </a:ln>
        </p:spPr>
      </p:pic>
    </p:spTree>
    <p:extLst>
      <p:ext uri="{BB962C8B-B14F-4D97-AF65-F5344CB8AC3E}">
        <p14:creationId xmlns:p14="http://schemas.microsoft.com/office/powerpoint/2010/main" val="231097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Inspiratie</a:t>
            </a:r>
            <a:r>
              <a:rPr lang="en-US" sz="3200" dirty="0">
                <a:solidFill>
                  <a:prstClr val="white"/>
                </a:solidFill>
                <a:latin typeface="Calibri" panose="020F0502020204030204"/>
              </a:rPr>
              <a:t> </a:t>
            </a:r>
            <a:r>
              <a:rPr lang="en-US" sz="3200" dirty="0" err="1">
                <a:solidFill>
                  <a:prstClr val="white"/>
                </a:solidFill>
                <a:latin typeface="Calibri" panose="020F0502020204030204"/>
              </a:rPr>
              <a:t>opdoen</a:t>
            </a:r>
            <a:r>
              <a:rPr lang="en-US" sz="3200" dirty="0">
                <a:solidFill>
                  <a:prstClr val="white"/>
                </a:solidFill>
                <a:latin typeface="Calibri" panose="020F0502020204030204"/>
              </a:rPr>
              <a:t> </a:t>
            </a:r>
            <a:endPar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346436" y="1648078"/>
            <a:ext cx="8832288" cy="5355312"/>
          </a:xfrm>
          <a:prstGeom prst="rect">
            <a:avLst/>
          </a:prstGeom>
          <a:noFill/>
        </p:spPr>
        <p:txBody>
          <a:bodyPr wrap="square">
            <a:spAutoFit/>
          </a:bodyPr>
          <a:lstStyle/>
          <a:p>
            <a:pPr lvl="0">
              <a:lnSpc>
                <a:spcPct val="90000"/>
              </a:lnSpc>
              <a:buClr>
                <a:prstClr val="white"/>
              </a:buClr>
              <a:buSzPts val="2200"/>
              <a:defRPr/>
            </a:pPr>
            <a:r>
              <a:rPr lang="nl-NL" sz="2000" b="1" dirty="0"/>
              <a:t>Er is veel informatie op sites van universiteiten en hogescholen Bijvoorbeeld:</a:t>
            </a:r>
          </a:p>
          <a:p>
            <a:pPr lvl="0">
              <a:lnSpc>
                <a:spcPct val="90000"/>
              </a:lnSpc>
              <a:buClr>
                <a:prstClr val="white"/>
              </a:buClr>
              <a:buSzPts val="2200"/>
              <a:defRPr/>
            </a:pPr>
            <a:endParaRPr lang="nl-NL" sz="2000" b="1" dirty="0">
              <a:latin typeface="Calibri" panose="020F0502020204030204"/>
            </a:endParaRPr>
          </a:p>
          <a:p>
            <a:pPr marL="342900" lvl="0" indent="-342900">
              <a:lnSpc>
                <a:spcPct val="90000"/>
              </a:lnSpc>
              <a:buClr>
                <a:prstClr val="white"/>
              </a:buClr>
              <a:buSzPts val="2200"/>
              <a:buFont typeface="Arial" panose="020B0604020202020204" pitchFamily="34" charset="0"/>
              <a:buChar char="•"/>
              <a:defRPr/>
            </a:pPr>
            <a:r>
              <a:rPr lang="nl-NL" sz="2000" dirty="0">
                <a:solidFill>
                  <a:srgbClr val="002060"/>
                </a:solidFill>
                <a:hlinkClick r:id="rId4">
                  <a:extLst>
                    <a:ext uri="{A12FA001-AC4F-418D-AE19-62706E023703}">
                      <ahyp:hlinkClr xmlns:ahyp="http://schemas.microsoft.com/office/drawing/2018/hyperlinkcolor" val="tx"/>
                    </a:ext>
                  </a:extLst>
                </a:hlinkClick>
              </a:rPr>
              <a:t>https://www.tilburguniversity.edu/nl/onderwijs/bacheloropleidingen/studiekeuze/profielwerkstuk/onderwerpen</a:t>
            </a: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endParaRPr lang="nl-NL" sz="2000" dirty="0">
              <a:latin typeface="Calibri" panose="020F0502020204030204"/>
            </a:endParaRPr>
          </a:p>
          <a:p>
            <a:pPr marL="342900" lvl="0" indent="-342900">
              <a:lnSpc>
                <a:spcPct val="90000"/>
              </a:lnSpc>
              <a:buClr>
                <a:prstClr val="white"/>
              </a:buClr>
              <a:buSzPts val="2200"/>
              <a:buFont typeface="Arial" panose="020B0604020202020204" pitchFamily="34" charset="0"/>
              <a:buChar char="•"/>
              <a:defRPr/>
            </a:pPr>
            <a:r>
              <a:rPr lang="nl-NL" sz="2000" dirty="0">
                <a:solidFill>
                  <a:srgbClr val="002060"/>
                </a:solidFill>
                <a:hlinkClick r:id="rId5">
                  <a:extLst>
                    <a:ext uri="{A12FA001-AC4F-418D-AE19-62706E023703}">
                      <ahyp:hlinkClr xmlns:ahyp="http://schemas.microsoft.com/office/drawing/2018/hyperlinkcolor" val="tx"/>
                    </a:ext>
                  </a:extLst>
                </a:hlinkClick>
              </a:rPr>
              <a:t>https://www.ru.nl/pucsociety/scholieren/profielwerkstuk/onderwerpen-profielwerkstuk-thema/</a:t>
            </a: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r>
              <a:rPr lang="nl-NL" sz="2000" dirty="0">
                <a:solidFill>
                  <a:srgbClr val="002060"/>
                </a:solidFill>
                <a:hlinkClick r:id="rId6"/>
              </a:rPr>
              <a:t>https://www.rug.nl/society-business/scholierenacademie/scholieren/pws-hulp/fase1/inspiratie-per-schoolvak</a:t>
            </a: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r>
              <a:rPr lang="nl-NL" sz="2000" dirty="0">
                <a:solidFill>
                  <a:srgbClr val="002060"/>
                </a:solidFill>
                <a:hlinkClick r:id="rId7"/>
              </a:rPr>
              <a:t>https://www.eur.nl/onderwijs/services-voor-scholen/educatie-voortgezet-onderwijs/profielwerkstuk/inspiratie-voor-leerlingen</a:t>
            </a:r>
            <a:endParaRPr lang="nl-NL" sz="2000" dirty="0">
              <a:solidFill>
                <a:srgbClr val="002060"/>
              </a:solidFill>
            </a:endParaRPr>
          </a:p>
          <a:p>
            <a:pPr lvl="0">
              <a:lnSpc>
                <a:spcPct val="90000"/>
              </a:lnSpc>
              <a:buClr>
                <a:prstClr val="white"/>
              </a:buClr>
              <a:buSzPts val="2200"/>
              <a:defRPr/>
            </a:pP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r>
              <a:rPr lang="nl-NL" sz="2000" dirty="0">
                <a:solidFill>
                  <a:srgbClr val="002060"/>
                </a:solidFill>
                <a:hlinkClick r:id="rId8">
                  <a:extLst>
                    <a:ext uri="{A12FA001-AC4F-418D-AE19-62706E023703}">
                      <ahyp:hlinkClr xmlns:ahyp="http://schemas.microsoft.com/office/drawing/2018/hyperlinkcolor" val="tx"/>
                    </a:ext>
                  </a:extLst>
                </a:hlinkClick>
              </a:rPr>
              <a:t>https://www.hogeschoolrotterdam.nl/voorlichting/begeleiding-en-voorzieningen/profielwerkstuk/onderwerp-kiezen/</a:t>
            </a:r>
            <a:endParaRPr lang="nl-NL" sz="2000" dirty="0">
              <a:solidFill>
                <a:srgbClr val="002060"/>
              </a:solidFill>
            </a:endParaRPr>
          </a:p>
          <a:p>
            <a:pPr marL="342900" lvl="0" indent="-342900">
              <a:lnSpc>
                <a:spcPct val="90000"/>
              </a:lnSpc>
              <a:buClr>
                <a:prstClr val="white"/>
              </a:buClr>
              <a:buSzPts val="2200"/>
              <a:buFont typeface="Arial" panose="020B0604020202020204" pitchFamily="34" charset="0"/>
              <a:buChar char="•"/>
              <a:defRPr/>
            </a:pPr>
            <a:endParaRPr lang="nl-NL" sz="2000" dirty="0">
              <a:latin typeface="Calibri" panose="020F0502020204030204"/>
            </a:endParaRPr>
          </a:p>
          <a:p>
            <a:pPr marL="342900" lvl="0" indent="-342900">
              <a:lnSpc>
                <a:spcPct val="90000"/>
              </a:lnSpc>
              <a:buClr>
                <a:prstClr val="white"/>
              </a:buClr>
              <a:buSzPts val="2200"/>
              <a:buFont typeface="Arial" panose="020B0604020202020204" pitchFamily="34" charset="0"/>
              <a:buChar char="•"/>
              <a:defRPr/>
            </a:pPr>
            <a:r>
              <a:rPr lang="nl-NL" sz="2000" dirty="0">
                <a:hlinkClick r:id="rId9"/>
              </a:rPr>
              <a:t>https://pws-wereld.nl/</a:t>
            </a:r>
            <a:r>
              <a:rPr lang="nl-NL" sz="2000" dirty="0"/>
              <a:t>		moderne vreemde talen</a:t>
            </a:r>
          </a:p>
          <a:p>
            <a:pPr marL="342900" lvl="0" indent="-342900">
              <a:lnSpc>
                <a:spcPct val="90000"/>
              </a:lnSpc>
              <a:buClr>
                <a:prstClr val="white"/>
              </a:buClr>
              <a:buSzPts val="2200"/>
              <a:buFont typeface="Arial" panose="020B0604020202020204" pitchFamily="34" charset="0"/>
              <a:buChar char="•"/>
              <a:defRPr/>
            </a:pPr>
            <a:endParaRPr lang="nl-NL" sz="2000" dirty="0">
              <a:latin typeface="Calibri" panose="020F0502020204030204"/>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10">
            <a:alphaModFix/>
          </a:blip>
          <a:srcRect/>
          <a:stretch/>
        </p:blipFill>
        <p:spPr>
          <a:xfrm>
            <a:off x="-5313" y="6791366"/>
            <a:ext cx="9143990" cy="685799"/>
          </a:xfrm>
          <a:prstGeom prst="rect">
            <a:avLst/>
          </a:prstGeom>
          <a:noFill/>
          <a:ln>
            <a:noFill/>
          </a:ln>
        </p:spPr>
      </p:pic>
    </p:spTree>
    <p:extLst>
      <p:ext uri="{BB962C8B-B14F-4D97-AF65-F5344CB8AC3E}">
        <p14:creationId xmlns:p14="http://schemas.microsoft.com/office/powerpoint/2010/main" val="353452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Google Shape;947;p52">
            <a:extLst>
              <a:ext uri="{FF2B5EF4-FFF2-40B4-BE49-F238E27FC236}">
                <a16:creationId xmlns:a16="http://schemas.microsoft.com/office/drawing/2014/main" id="{FBDD605D-0BE5-44A1-9672-135EABEEF220}"/>
              </a:ext>
            </a:extLst>
          </p:cNvPr>
          <p:cNvPicPr preferRelativeResize="0"/>
          <p:nvPr/>
        </p:nvPicPr>
        <p:blipFill rotWithShape="1">
          <a:blip r:embed="rId2">
            <a:alphaModFix/>
          </a:blip>
          <a:srcRect/>
          <a:stretch/>
        </p:blipFill>
        <p:spPr>
          <a:xfrm>
            <a:off x="377" y="857462"/>
            <a:ext cx="9143622" cy="5143288"/>
          </a:xfrm>
          <a:prstGeom prst="rect">
            <a:avLst/>
          </a:prstGeom>
          <a:noFill/>
          <a:ln>
            <a:noFill/>
          </a:ln>
        </p:spPr>
      </p:pic>
      <p:pic>
        <p:nvPicPr>
          <p:cNvPr id="4" name="Google Shape;99;p14">
            <a:extLst>
              <a:ext uri="{FF2B5EF4-FFF2-40B4-BE49-F238E27FC236}">
                <a16:creationId xmlns:a16="http://schemas.microsoft.com/office/drawing/2014/main" id="{16B89298-3493-4E4B-9FC1-BA79121DE53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77" y="857250"/>
            <a:ext cx="9144000" cy="5153654"/>
          </a:xfrm>
          <a:prstGeom prst="rect">
            <a:avLst/>
          </a:prstGeom>
          <a:noFill/>
          <a:ln>
            <a:noFill/>
          </a:ln>
        </p:spPr>
      </p:pic>
      <p:sp>
        <p:nvSpPr>
          <p:cNvPr id="2" name="Snip Single Corner Rectangle 33">
            <a:extLst>
              <a:ext uri="{FF2B5EF4-FFF2-40B4-BE49-F238E27FC236}">
                <a16:creationId xmlns:a16="http://schemas.microsoft.com/office/drawing/2014/main" id="{B4258934-603F-4DC5-BF50-A5D91F4C073C}"/>
              </a:ext>
            </a:extLst>
          </p:cNvPr>
          <p:cNvSpPr/>
          <p:nvPr/>
        </p:nvSpPr>
        <p:spPr>
          <a:xfrm rot="10800000">
            <a:off x="346435" y="846529"/>
            <a:ext cx="8797565" cy="708158"/>
          </a:xfrm>
          <a:prstGeom prst="snip1Rect">
            <a:avLst>
              <a:gd name="adj" fmla="val 38033"/>
            </a:avLst>
          </a:prstGeom>
          <a:solidFill>
            <a:srgbClr val="CC9933"/>
          </a:solidFill>
          <a:ln>
            <a:solidFill>
              <a:srgbClr val="CC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E046E379-D943-4CAB-A406-239775B88D9E}"/>
              </a:ext>
            </a:extLst>
          </p:cNvPr>
          <p:cNvSpPr txBox="1"/>
          <p:nvPr/>
        </p:nvSpPr>
        <p:spPr>
          <a:xfrm>
            <a:off x="1259632" y="953229"/>
            <a:ext cx="7416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Wat is e</a:t>
            </a: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en </a:t>
            </a:r>
            <a:r>
              <a:rPr kumimoji="0" lang="nl-NL" sz="3200" b="0" i="0" u="none" strike="noStrike" kern="1200" cap="none" spc="0" normalizeH="0" baseline="0" noProof="0" dirty="0" err="1">
                <a:ln>
                  <a:noFill/>
                </a:ln>
                <a:solidFill>
                  <a:prstClr val="white"/>
                </a:solidFill>
                <a:effectLst/>
                <a:uLnTx/>
                <a:uFillTx/>
                <a:latin typeface="Calibri" panose="020F0502020204030204"/>
                <a:ea typeface="+mn-ea"/>
                <a:cs typeface="+mn-cs"/>
              </a:rPr>
              <a:t>onderzoekbaar</a:t>
            </a: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nl-NL" sz="3200" dirty="0">
                <a:solidFill>
                  <a:prstClr val="white"/>
                </a:solidFill>
                <a:latin typeface="Calibri" panose="020F0502020204030204"/>
              </a:rPr>
              <a:t>onderwerp</a:t>
            </a: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7" name="Snip Single Corner Rectangle 33">
            <a:extLst>
              <a:ext uri="{FF2B5EF4-FFF2-40B4-BE49-F238E27FC236}">
                <a16:creationId xmlns:a16="http://schemas.microsoft.com/office/drawing/2014/main" id="{DEE09145-801F-48F4-975D-27C07799F83D}"/>
              </a:ext>
            </a:extLst>
          </p:cNvPr>
          <p:cNvSpPr/>
          <p:nvPr/>
        </p:nvSpPr>
        <p:spPr>
          <a:xfrm rot="10800000">
            <a:off x="1475656" y="1650454"/>
            <a:ext cx="7667964" cy="4345037"/>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71D1828A-3B55-409B-A603-076456E653C9}"/>
              </a:ext>
            </a:extLst>
          </p:cNvPr>
          <p:cNvSpPr txBox="1"/>
          <p:nvPr/>
        </p:nvSpPr>
        <p:spPr>
          <a:xfrm>
            <a:off x="1741936" y="1790755"/>
            <a:ext cx="7428975" cy="4108817"/>
          </a:xfrm>
          <a:prstGeom prst="rect">
            <a:avLst/>
          </a:prstGeom>
          <a:noFill/>
        </p:spPr>
        <p:txBody>
          <a:bodyPr wrap="square">
            <a:spAutoFit/>
          </a:bodyPr>
          <a:lstStyle/>
          <a:p>
            <a:pPr marL="457200" lvl="0" indent="-457200">
              <a:lnSpc>
                <a:spcPct val="90000"/>
              </a:lnSpc>
              <a:buClr>
                <a:prstClr val="white"/>
              </a:buClr>
              <a:buSzPts val="2200"/>
              <a:buAutoNum type="arabicPeriod"/>
              <a:defRPr/>
            </a:pPr>
            <a:r>
              <a:rPr lang="en-US" sz="2400" dirty="0">
                <a:latin typeface="Calibri" panose="020F0502020204030204"/>
              </a:rPr>
              <a:t>B</a:t>
            </a:r>
            <a:r>
              <a:rPr kumimoji="0" lang="en-US" sz="2400" i="0" u="none" strike="noStrike" kern="1200" cap="none" spc="0" normalizeH="0" baseline="0" noProof="0" dirty="0" err="1">
                <a:ln>
                  <a:noFill/>
                </a:ln>
                <a:effectLst/>
                <a:uLnTx/>
                <a:uFillTx/>
                <a:latin typeface="Calibri" panose="020F0502020204030204"/>
              </a:rPr>
              <a:t>ehapbaar</a:t>
            </a:r>
            <a:r>
              <a:rPr lang="en-US" sz="2400" dirty="0">
                <a:latin typeface="Calibri" panose="020F0502020204030204"/>
              </a:rPr>
              <a:t> en </a:t>
            </a:r>
            <a:r>
              <a:rPr kumimoji="0" lang="en-US" sz="2400" i="0" u="none" strike="noStrike" kern="1200" cap="none" spc="0" normalizeH="0" baseline="0" noProof="0" dirty="0" err="1">
                <a:ln>
                  <a:noFill/>
                </a:ln>
                <a:effectLst/>
                <a:uLnTx/>
                <a:uFillTx/>
                <a:latin typeface="Calibri" panose="020F0502020204030204"/>
              </a:rPr>
              <a:t>i</a:t>
            </a:r>
            <a:r>
              <a:rPr lang="en-US" sz="2400" dirty="0" err="1">
                <a:latin typeface="Calibri" panose="020F0502020204030204"/>
              </a:rPr>
              <a:t>nteressant</a:t>
            </a:r>
            <a:endParaRPr lang="en-US" sz="2400" dirty="0">
              <a:latin typeface="Calibri" panose="020F0502020204030204"/>
            </a:endParaRPr>
          </a:p>
          <a:p>
            <a:pPr marL="457200" lvl="0" indent="-457200">
              <a:lnSpc>
                <a:spcPct val="90000"/>
              </a:lnSpc>
              <a:buClr>
                <a:prstClr val="white"/>
              </a:buClr>
              <a:buSzPts val="2200"/>
              <a:buAutoNum type="arabicPeriod"/>
              <a:defRPr/>
            </a:pPr>
            <a:r>
              <a:rPr lang="en-US" sz="2400" noProof="0" dirty="0">
                <a:latin typeface="Calibri" panose="020F0502020204030204"/>
              </a:rPr>
              <a:t>S</a:t>
            </a:r>
            <a:r>
              <a:rPr kumimoji="0" lang="en-US" sz="2400" i="0" u="none" strike="noStrike" kern="1200" cap="none" spc="0" normalizeH="0" baseline="0" noProof="0" dirty="0">
                <a:ln>
                  <a:noFill/>
                </a:ln>
                <a:effectLst/>
                <a:uLnTx/>
                <a:uFillTx/>
                <a:latin typeface="Calibri" panose="020F0502020204030204"/>
              </a:rPr>
              <a:t>luit</a:t>
            </a:r>
            <a:r>
              <a:rPr kumimoji="0" lang="en-US" sz="2400" i="0" u="none" strike="noStrike" kern="1200" cap="none" spc="0" normalizeH="0" noProof="0" dirty="0">
                <a:ln>
                  <a:noFill/>
                </a:ln>
                <a:effectLst/>
                <a:uLnTx/>
                <a:uFillTx/>
                <a:latin typeface="Calibri" panose="020F0502020204030204"/>
              </a:rPr>
              <a:t> </a:t>
            </a:r>
            <a:r>
              <a:rPr kumimoji="0" lang="en-US" sz="2400" i="0" u="none" strike="noStrike" kern="1200" cap="none" spc="0" normalizeH="0" noProof="0" dirty="0" err="1">
                <a:ln>
                  <a:noFill/>
                </a:ln>
                <a:effectLst/>
                <a:uLnTx/>
                <a:uFillTx/>
                <a:latin typeface="Calibri" panose="020F0502020204030204"/>
              </a:rPr>
              <a:t>aan</a:t>
            </a:r>
            <a:r>
              <a:rPr kumimoji="0" lang="en-US" sz="2400" i="0" u="none" strike="noStrike" kern="1200" cap="none" spc="0" normalizeH="0" baseline="0" noProof="0" dirty="0">
                <a:ln>
                  <a:noFill/>
                </a:ln>
                <a:effectLst/>
                <a:uLnTx/>
                <a:uFillTx/>
                <a:latin typeface="Calibri" panose="020F0502020204030204"/>
              </a:rPr>
              <a:t> </a:t>
            </a:r>
            <a:r>
              <a:rPr kumimoji="0" lang="en-US" sz="2400" i="0" u="none" strike="noStrike" kern="1200" cap="none" spc="0" normalizeH="0" baseline="0" noProof="0" dirty="0" err="1">
                <a:ln>
                  <a:noFill/>
                </a:ln>
                <a:effectLst/>
                <a:uLnTx/>
                <a:uFillTx/>
                <a:latin typeface="Calibri" panose="020F0502020204030204"/>
              </a:rPr>
              <a:t>bij</a:t>
            </a:r>
            <a:r>
              <a:rPr kumimoji="0" lang="en-US" sz="2400" i="0" u="none" strike="noStrike" kern="1200" cap="none" spc="0" normalizeH="0" baseline="0" noProof="0" dirty="0">
                <a:ln>
                  <a:noFill/>
                </a:ln>
                <a:effectLst/>
                <a:uLnTx/>
                <a:uFillTx/>
                <a:latin typeface="Calibri" panose="020F0502020204030204"/>
              </a:rPr>
              <a:t> de </a:t>
            </a:r>
            <a:r>
              <a:rPr kumimoji="0" lang="en-US" sz="2400" i="0" u="none" strike="noStrike" kern="1200" cap="none" spc="0" normalizeH="0" baseline="0" noProof="0" dirty="0" err="1">
                <a:ln>
                  <a:noFill/>
                </a:ln>
                <a:effectLst/>
                <a:uLnTx/>
                <a:uFillTx/>
                <a:latin typeface="Calibri" panose="020F0502020204030204"/>
              </a:rPr>
              <a:t>belevingswereld</a:t>
            </a:r>
            <a:r>
              <a:rPr kumimoji="0" lang="en-US" sz="2400" i="0" u="none" strike="noStrike" kern="1200" cap="none" spc="0" normalizeH="0" baseline="0" noProof="0" dirty="0">
                <a:ln>
                  <a:noFill/>
                </a:ln>
                <a:effectLst/>
                <a:uLnTx/>
                <a:uFillTx/>
                <a:latin typeface="Calibri" panose="020F0502020204030204"/>
              </a:rPr>
              <a:t> van de </a:t>
            </a:r>
            <a:r>
              <a:rPr kumimoji="0" lang="en-US" sz="2400" i="0" u="none" strike="noStrike" kern="1200" cap="none" spc="0" normalizeH="0" baseline="0" noProof="0" dirty="0" err="1">
                <a:ln>
                  <a:noFill/>
                </a:ln>
                <a:effectLst/>
                <a:uLnTx/>
                <a:uFillTx/>
                <a:latin typeface="Calibri" panose="020F0502020204030204"/>
              </a:rPr>
              <a:t>leerling</a:t>
            </a:r>
            <a:r>
              <a:rPr kumimoji="0" lang="en-US" sz="2400" i="0" u="none" strike="noStrike" kern="1200" cap="none" spc="0" normalizeH="0" baseline="0" noProof="0" dirty="0">
                <a:ln>
                  <a:noFill/>
                </a:ln>
                <a:effectLst/>
                <a:uLnTx/>
                <a:uFillTx/>
                <a:latin typeface="Calibri" panose="020F0502020204030204"/>
              </a:rPr>
              <a:t>.</a:t>
            </a:r>
          </a:p>
          <a:p>
            <a:pPr marL="457200" lvl="0" indent="-457200">
              <a:lnSpc>
                <a:spcPct val="90000"/>
              </a:lnSpc>
              <a:buClr>
                <a:prstClr val="white"/>
              </a:buClr>
              <a:buSzPts val="2200"/>
              <a:buAutoNum type="arabicPeriod"/>
              <a:defRPr/>
            </a:pPr>
            <a:r>
              <a:rPr lang="en-US" sz="2400" dirty="0">
                <a:latin typeface="Calibri" panose="020F0502020204030204"/>
              </a:rPr>
              <a:t>Sluit qua </a:t>
            </a:r>
            <a:r>
              <a:rPr lang="en-US" sz="2400" dirty="0" err="1">
                <a:latin typeface="Calibri" panose="020F0502020204030204"/>
              </a:rPr>
              <a:t>niveau</a:t>
            </a:r>
            <a:r>
              <a:rPr lang="en-US" sz="2400" dirty="0">
                <a:latin typeface="Calibri" panose="020F0502020204030204"/>
              </a:rPr>
              <a:t> en </a:t>
            </a:r>
            <a:r>
              <a:rPr lang="en-US" sz="2400" dirty="0" err="1">
                <a:latin typeface="Calibri" panose="020F0502020204030204"/>
              </a:rPr>
              <a:t>complexiteit</a:t>
            </a:r>
            <a:r>
              <a:rPr lang="en-US" sz="2400" dirty="0">
                <a:latin typeface="Calibri" panose="020F0502020204030204"/>
              </a:rPr>
              <a:t> </a:t>
            </a:r>
            <a:r>
              <a:rPr lang="en-US" sz="2400" dirty="0" err="1">
                <a:latin typeface="Calibri" panose="020F0502020204030204"/>
              </a:rPr>
              <a:t>aan</a:t>
            </a:r>
            <a:r>
              <a:rPr lang="en-US" sz="2400" dirty="0">
                <a:latin typeface="Calibri" panose="020F0502020204030204"/>
              </a:rPr>
              <a:t> </a:t>
            </a:r>
            <a:r>
              <a:rPr lang="en-US" sz="2400" dirty="0" err="1">
                <a:latin typeface="Calibri" panose="020F0502020204030204"/>
              </a:rPr>
              <a:t>bij</a:t>
            </a:r>
            <a:r>
              <a:rPr lang="en-US" sz="2400" dirty="0">
                <a:latin typeface="Calibri" panose="020F0502020204030204"/>
              </a:rPr>
              <a:t> 6vwo of 5Havo.</a:t>
            </a:r>
          </a:p>
          <a:p>
            <a:pPr lvl="0">
              <a:lnSpc>
                <a:spcPct val="90000"/>
              </a:lnSpc>
              <a:buClr>
                <a:prstClr val="white"/>
              </a:buClr>
              <a:buSzPts val="2200"/>
              <a:defRPr/>
            </a:pPr>
            <a:endParaRPr lang="en-US" sz="1000" dirty="0">
              <a:latin typeface="Calibri" panose="020F0502020204030204"/>
            </a:endParaRPr>
          </a:p>
          <a:p>
            <a:pPr lvl="0">
              <a:lnSpc>
                <a:spcPct val="90000"/>
              </a:lnSpc>
              <a:buClr>
                <a:prstClr val="white"/>
              </a:buClr>
              <a:buSzPts val="2200"/>
              <a:defRPr/>
            </a:pPr>
            <a:r>
              <a:rPr lang="en-US" sz="2400" dirty="0">
                <a:latin typeface="Calibri" panose="020F0502020204030204"/>
              </a:rPr>
              <a:t>Het </a:t>
            </a:r>
            <a:r>
              <a:rPr lang="en-US" sz="2400" dirty="0" err="1">
                <a:latin typeface="Calibri" panose="020F0502020204030204"/>
              </a:rPr>
              <a:t>onderwerp</a:t>
            </a:r>
            <a:r>
              <a:rPr lang="en-US" sz="2400" dirty="0">
                <a:latin typeface="Calibri" panose="020F0502020204030204"/>
              </a:rPr>
              <a:t> </a:t>
            </a:r>
            <a:r>
              <a:rPr lang="en-US" sz="2400" dirty="0" err="1">
                <a:latin typeface="Calibri" panose="020F0502020204030204"/>
              </a:rPr>
              <a:t>moet</a:t>
            </a:r>
            <a:r>
              <a:rPr lang="en-US" sz="2400" dirty="0">
                <a:latin typeface="Calibri" panose="020F0502020204030204"/>
              </a:rPr>
              <a:t> </a:t>
            </a:r>
            <a:r>
              <a:rPr lang="en-US" sz="2400" dirty="0" err="1">
                <a:latin typeface="Calibri" panose="020F0502020204030204"/>
              </a:rPr>
              <a:t>liefst</a:t>
            </a:r>
            <a:r>
              <a:rPr lang="en-US" sz="2400" dirty="0">
                <a:latin typeface="Calibri" panose="020F0502020204030204"/>
              </a:rPr>
              <a:t> SMART </a:t>
            </a:r>
            <a:r>
              <a:rPr lang="en-US" sz="2400" dirty="0" err="1">
                <a:latin typeface="Calibri" panose="020F0502020204030204"/>
              </a:rPr>
              <a:t>geformuleerd</a:t>
            </a:r>
            <a:r>
              <a:rPr lang="en-US" sz="2400" dirty="0">
                <a:latin typeface="Calibri" panose="020F0502020204030204"/>
              </a:rPr>
              <a:t> </a:t>
            </a:r>
            <a:r>
              <a:rPr lang="en-US" sz="2400" dirty="0" err="1">
                <a:latin typeface="Calibri" panose="020F0502020204030204"/>
              </a:rPr>
              <a:t>zijn</a:t>
            </a:r>
            <a:r>
              <a:rPr lang="en-US" sz="2400" dirty="0">
                <a:latin typeface="Calibri" panose="020F0502020204030204"/>
              </a:rPr>
              <a:t> (</a:t>
            </a:r>
            <a:r>
              <a:rPr lang="en-US" sz="2400" dirty="0" err="1">
                <a:latin typeface="Calibri" panose="020F0502020204030204"/>
              </a:rPr>
              <a:t>Specifiek</a:t>
            </a:r>
            <a:r>
              <a:rPr lang="en-US" sz="2400" dirty="0">
                <a:latin typeface="Calibri" panose="020F0502020204030204"/>
              </a:rPr>
              <a:t>, </a:t>
            </a:r>
            <a:r>
              <a:rPr lang="en-US" sz="2400" dirty="0" err="1">
                <a:latin typeface="Calibri" panose="020F0502020204030204"/>
              </a:rPr>
              <a:t>Meetbaar</a:t>
            </a:r>
            <a:r>
              <a:rPr lang="en-US" sz="2400" dirty="0">
                <a:latin typeface="Calibri" panose="020F0502020204030204"/>
              </a:rPr>
              <a:t>, </a:t>
            </a:r>
            <a:r>
              <a:rPr lang="en-US" sz="2400" dirty="0" err="1">
                <a:latin typeface="Calibri" panose="020F0502020204030204"/>
              </a:rPr>
              <a:t>Acceptabel</a:t>
            </a:r>
            <a:r>
              <a:rPr lang="en-US" sz="2400" dirty="0">
                <a:latin typeface="Calibri" panose="020F0502020204030204"/>
              </a:rPr>
              <a:t>, </a:t>
            </a:r>
            <a:r>
              <a:rPr lang="en-US" sz="2400" dirty="0" err="1">
                <a:latin typeface="Calibri" panose="020F0502020204030204"/>
              </a:rPr>
              <a:t>Realistisch</a:t>
            </a:r>
            <a:r>
              <a:rPr lang="en-US" sz="2400" dirty="0">
                <a:latin typeface="Calibri" panose="020F0502020204030204"/>
              </a:rPr>
              <a:t> en </a:t>
            </a:r>
            <a:r>
              <a:rPr lang="en-US" sz="2400" dirty="0" err="1">
                <a:latin typeface="Calibri" panose="020F0502020204030204"/>
              </a:rPr>
              <a:t>Tijdsgebonden</a:t>
            </a:r>
            <a:r>
              <a:rPr lang="en-US" sz="2400" dirty="0">
                <a:latin typeface="Calibri" panose="020F0502020204030204"/>
              </a:rPr>
              <a:t>).</a:t>
            </a:r>
          </a:p>
          <a:p>
            <a:pPr lvl="0">
              <a:lnSpc>
                <a:spcPct val="90000"/>
              </a:lnSpc>
              <a:buClr>
                <a:prstClr val="white"/>
              </a:buClr>
              <a:buSzPts val="2200"/>
              <a:defRPr/>
            </a:pPr>
            <a:endParaRPr lang="en-US" sz="1000" dirty="0">
              <a:latin typeface="Calibri" panose="020F0502020204030204"/>
            </a:endParaRPr>
          </a:p>
          <a:p>
            <a:pPr>
              <a:lnSpc>
                <a:spcPct val="90000"/>
              </a:lnSpc>
              <a:buClr>
                <a:prstClr val="white"/>
              </a:buClr>
              <a:buSzPts val="2200"/>
              <a:defRPr/>
            </a:pPr>
            <a:r>
              <a:rPr lang="en-US" sz="2400" dirty="0" err="1">
                <a:latin typeface="Calibri" panose="020F0502020204030204"/>
              </a:rPr>
              <a:t>Deze</a:t>
            </a:r>
            <a:r>
              <a:rPr lang="en-US" sz="2400" dirty="0">
                <a:latin typeface="Calibri" panose="020F0502020204030204"/>
              </a:rPr>
              <a:t> </a:t>
            </a:r>
            <a:r>
              <a:rPr lang="en-US" sz="2400" dirty="0" err="1">
                <a:latin typeface="Calibri" panose="020F0502020204030204"/>
              </a:rPr>
              <a:t>zaken</a:t>
            </a:r>
            <a:r>
              <a:rPr lang="en-US" sz="2400" dirty="0">
                <a:latin typeface="Calibri" panose="020F0502020204030204"/>
              </a:rPr>
              <a:t> </a:t>
            </a:r>
            <a:r>
              <a:rPr lang="en-US" sz="2400" dirty="0" err="1">
                <a:latin typeface="Calibri" panose="020F0502020204030204"/>
              </a:rPr>
              <a:t>kun</a:t>
            </a:r>
            <a:r>
              <a:rPr lang="en-US" sz="2400" dirty="0">
                <a:latin typeface="Calibri" panose="020F0502020204030204"/>
              </a:rPr>
              <a:t> je </a:t>
            </a:r>
            <a:r>
              <a:rPr lang="en-US" sz="2400" dirty="0" err="1">
                <a:latin typeface="Calibri" panose="020F0502020204030204"/>
              </a:rPr>
              <a:t>opnemen</a:t>
            </a:r>
            <a:r>
              <a:rPr lang="en-US" sz="2400" dirty="0">
                <a:latin typeface="Calibri" panose="020F0502020204030204"/>
              </a:rPr>
              <a:t> in </a:t>
            </a:r>
            <a:r>
              <a:rPr lang="en-US" sz="2400" dirty="0" err="1">
                <a:latin typeface="Calibri" panose="020F0502020204030204"/>
              </a:rPr>
              <a:t>een</a:t>
            </a:r>
            <a:r>
              <a:rPr lang="en-US" sz="2400" dirty="0">
                <a:latin typeface="Calibri" panose="020F0502020204030204"/>
              </a:rPr>
              <a:t> </a:t>
            </a:r>
            <a:r>
              <a:rPr lang="en-US" sz="2400" dirty="0" err="1">
                <a:latin typeface="Calibri" panose="020F0502020204030204"/>
              </a:rPr>
              <a:t>lijstje</a:t>
            </a:r>
            <a:r>
              <a:rPr lang="en-US" sz="2400" dirty="0">
                <a:latin typeface="Calibri" panose="020F0502020204030204"/>
              </a:rPr>
              <a:t> van </a:t>
            </a:r>
            <a:r>
              <a:rPr lang="en-US" sz="2400" dirty="0" err="1">
                <a:latin typeface="Calibri" panose="020F0502020204030204"/>
              </a:rPr>
              <a:t>eisen</a:t>
            </a:r>
            <a:r>
              <a:rPr lang="en-US" sz="2400" dirty="0">
                <a:latin typeface="Calibri" panose="020F0502020204030204"/>
              </a:rPr>
              <a:t>.</a:t>
            </a:r>
            <a:r>
              <a:rPr lang="en-US" dirty="0"/>
              <a:t> </a:t>
            </a:r>
          </a:p>
          <a:p>
            <a:pPr>
              <a:lnSpc>
                <a:spcPct val="90000"/>
              </a:lnSpc>
              <a:buClr>
                <a:prstClr val="white"/>
              </a:buClr>
              <a:buSzPts val="2200"/>
              <a:defRPr/>
            </a:pPr>
            <a:endParaRPr lang="en-US" dirty="0"/>
          </a:p>
          <a:p>
            <a:pPr>
              <a:lnSpc>
                <a:spcPct val="90000"/>
              </a:lnSpc>
              <a:buClr>
                <a:prstClr val="white"/>
              </a:buClr>
              <a:buSzPts val="2200"/>
              <a:defRPr/>
            </a:pPr>
            <a:r>
              <a:rPr lang="en-US" sz="2400" b="1" dirty="0"/>
              <a:t>Let op</a:t>
            </a:r>
            <a:r>
              <a:rPr lang="en-US" sz="2400" dirty="0"/>
              <a:t>: </a:t>
            </a:r>
            <a:r>
              <a:rPr lang="en-US" sz="2400" dirty="0" err="1"/>
              <a:t>een</a:t>
            </a:r>
            <a:r>
              <a:rPr lang="en-US" sz="2400" dirty="0"/>
              <a:t> </a:t>
            </a:r>
            <a:r>
              <a:rPr lang="en-US" sz="2400" dirty="0" err="1"/>
              <a:t>leerling</a:t>
            </a:r>
            <a:r>
              <a:rPr lang="en-US" sz="2400" dirty="0"/>
              <a:t> </a:t>
            </a:r>
            <a:r>
              <a:rPr lang="en-US" sz="2400" dirty="0" err="1"/>
              <a:t>moet</a:t>
            </a:r>
            <a:r>
              <a:rPr lang="en-US" sz="2400" dirty="0"/>
              <a:t> </a:t>
            </a:r>
            <a:r>
              <a:rPr lang="en-US" sz="2400" b="1" dirty="0"/>
              <a:t>80 </a:t>
            </a:r>
            <a:r>
              <a:rPr lang="en-US" sz="2400" b="1" dirty="0" err="1"/>
              <a:t>uur</a:t>
            </a:r>
            <a:r>
              <a:rPr lang="en-US" sz="2400" b="1" dirty="0"/>
              <a:t> </a:t>
            </a:r>
            <a:r>
              <a:rPr lang="en-US" sz="2400" dirty="0" err="1"/>
              <a:t>besteden</a:t>
            </a:r>
            <a:r>
              <a:rPr lang="en-US" sz="2400" dirty="0"/>
              <a:t> </a:t>
            </a:r>
            <a:r>
              <a:rPr lang="en-US" sz="2400" dirty="0" err="1"/>
              <a:t>aan</a:t>
            </a:r>
            <a:r>
              <a:rPr lang="en-US" sz="2400" dirty="0"/>
              <a:t> </a:t>
            </a:r>
            <a:r>
              <a:rPr lang="en-US" sz="2400" dirty="0" err="1"/>
              <a:t>pws</a:t>
            </a:r>
            <a:r>
              <a:rPr lang="en-US" sz="2400" dirty="0"/>
              <a:t>.</a:t>
            </a:r>
          </a:p>
          <a:p>
            <a:pPr>
              <a:lnSpc>
                <a:spcPct val="90000"/>
              </a:lnSpc>
              <a:buClr>
                <a:prstClr val="white"/>
              </a:buClr>
              <a:buSzPts val="2200"/>
              <a:defRPr/>
            </a:pPr>
            <a:endParaRPr lang="nl-NL" dirty="0"/>
          </a:p>
          <a:p>
            <a:pPr lvl="0">
              <a:lnSpc>
                <a:spcPct val="90000"/>
              </a:lnSpc>
              <a:buClr>
                <a:prstClr val="white"/>
              </a:buClr>
              <a:buSzPts val="2200"/>
              <a:defRPr/>
            </a:pPr>
            <a:endParaRPr kumimoji="0" lang="nl-NL" i="1" u="none" strike="noStrike" kern="1200" cap="none" spc="0" normalizeH="0" baseline="0" noProof="0" dirty="0">
              <a:ln>
                <a:noFill/>
              </a:ln>
              <a:effectLst/>
              <a:uLnTx/>
              <a:uFillTx/>
              <a:latin typeface="Calibri" panose="020F0502020204030204"/>
            </a:endParaRPr>
          </a:p>
        </p:txBody>
      </p:sp>
      <p:pic>
        <p:nvPicPr>
          <p:cNvPr id="9" name="Google Shape;91;p1">
            <a:extLst>
              <a:ext uri="{FF2B5EF4-FFF2-40B4-BE49-F238E27FC236}">
                <a16:creationId xmlns:a16="http://schemas.microsoft.com/office/drawing/2014/main" id="{D9FEC479-BB8D-46FF-AB1D-844AF7F9D322}"/>
              </a:ext>
            </a:extLst>
          </p:cNvPr>
          <p:cNvPicPr preferRelativeResize="0"/>
          <p:nvPr/>
        </p:nvPicPr>
        <p:blipFill rotWithShape="1">
          <a:blip r:embed="rId4">
            <a:alphaModFix/>
          </a:blip>
          <a:srcRect/>
          <a:stretch/>
        </p:blipFill>
        <p:spPr>
          <a:xfrm>
            <a:off x="13277" y="5995492"/>
            <a:ext cx="9143990" cy="685799"/>
          </a:xfrm>
          <a:prstGeom prst="rect">
            <a:avLst/>
          </a:prstGeom>
          <a:noFill/>
          <a:ln>
            <a:noFill/>
          </a:ln>
        </p:spPr>
      </p:pic>
    </p:spTree>
    <p:extLst>
      <p:ext uri="{BB962C8B-B14F-4D97-AF65-F5344CB8AC3E}">
        <p14:creationId xmlns:p14="http://schemas.microsoft.com/office/powerpoint/2010/main" val="2489425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7085</TotalTime>
  <Words>2034</Words>
  <Application>Microsoft Office PowerPoint</Application>
  <PresentationFormat>Diavoorstelling (4:3)</PresentationFormat>
  <Paragraphs>275</Paragraphs>
  <Slides>34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Calibri Light</vt:lpstr>
      <vt:lpstr>vestula</vt:lpstr>
      <vt:lpstr>Office Theme</vt:lpstr>
      <vt:lpstr>   Tilburg Center of the Learning Sciences   Profielwerkstuk: sluitpost of meesterproef?  </vt:lpstr>
      <vt:lpstr>Stappen in onderzoek</vt:lpstr>
      <vt:lpstr>Inhoud van de bijeen-komst</vt:lpstr>
      <vt:lpstr>PowerPoint-presentatie</vt:lpstr>
      <vt:lpstr>Oriëntatie op het onderwerp</vt:lpstr>
      <vt:lpstr>Hoe doe je het nu?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Informatie verzamelen</vt:lpstr>
      <vt:lpstr>Hoe doe je het nu?</vt:lpstr>
      <vt:lpstr>PowerPoint-presentatie</vt:lpstr>
      <vt:lpstr>PowerPoint-presentatie</vt:lpstr>
      <vt:lpstr>PowerPoint-presentatie</vt:lpstr>
      <vt:lpstr>PowerPoint-presentatie</vt:lpstr>
      <vt:lpstr>PowerPoint-presentatie</vt:lpstr>
      <vt:lpstr>PowerPoint-presentatie</vt:lpstr>
      <vt:lpstr>Onderzoeksvraag / hypothese formuleren</vt:lpstr>
      <vt:lpstr>Hoe doe je het nu?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Onderzoeksbijeenkomst 1</dc:title>
  <dc:creator>Rian Aarts, Joop van der Kuip</dc:creator>
  <cp:lastModifiedBy>Beekwilder, Carmen</cp:lastModifiedBy>
  <cp:revision>492</cp:revision>
  <cp:lastPrinted>2021-10-19T08:33:35Z</cp:lastPrinted>
  <dcterms:created xsi:type="dcterms:W3CDTF">2013-09-02T07:51:25Z</dcterms:created>
  <dcterms:modified xsi:type="dcterms:W3CDTF">2022-07-13T06:41:31Z</dcterms:modified>
</cp:coreProperties>
</file>